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xlsx" ContentType="application/vnd.openxmlformats-officedocument.spreadsheetml.sheet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94" r:id="rId3"/>
    <p:sldId id="257" r:id="rId4"/>
    <p:sldId id="258" r:id="rId5"/>
    <p:sldId id="259" r:id="rId6"/>
    <p:sldId id="260" r:id="rId7"/>
    <p:sldId id="269" r:id="rId8"/>
    <p:sldId id="261" r:id="rId9"/>
    <p:sldId id="295" r:id="rId10"/>
    <p:sldId id="262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81" r:id="rId19"/>
    <p:sldId id="282" r:id="rId20"/>
    <p:sldId id="283" r:id="rId21"/>
    <p:sldId id="284" r:id="rId22"/>
    <p:sldId id="278" r:id="rId23"/>
    <p:sldId id="279" r:id="rId24"/>
    <p:sldId id="280" r:id="rId25"/>
    <p:sldId id="285" r:id="rId26"/>
    <p:sldId id="286" r:id="rId27"/>
    <p:sldId id="287" r:id="rId28"/>
    <p:sldId id="288" r:id="rId29"/>
    <p:sldId id="289" r:id="rId30"/>
    <p:sldId id="290" r:id="rId31"/>
    <p:sldId id="263" r:id="rId32"/>
    <p:sldId id="264" r:id="rId33"/>
    <p:sldId id="265" r:id="rId34"/>
    <p:sldId id="266" r:id="rId35"/>
    <p:sldId id="267" r:id="rId36"/>
    <p:sldId id="268" r:id="rId3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47" autoAdjust="0"/>
    <p:restoredTop sz="94394" autoAdjust="0"/>
  </p:normalViewPr>
  <p:slideViewPr>
    <p:cSldViewPr>
      <p:cViewPr varScale="1">
        <p:scale>
          <a:sx n="103" d="100"/>
          <a:sy n="103" d="100"/>
        </p:scale>
        <p:origin x="-318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1.xlsx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package" Target="../embeddings/Microsoft_Excel_Worksheet2.xlsx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 smtClean="0"/>
              <a:t>Чтение </a:t>
            </a:r>
            <a:r>
              <a:rPr lang="ru-RU" sz="1600" dirty="0"/>
              <a:t>художественной литературы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Чткние художественной литературы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Отрицательно 2 человека</c:v>
                </c:pt>
                <c:pt idx="1">
                  <c:v>Положительно 13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25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ayout>
        <c:manualLayout>
          <c:xMode val="edge"/>
          <c:yMode val="edge"/>
          <c:x val="0.61439880010342252"/>
          <c:y val="0.33065222145126599"/>
          <c:w val="0.36991493184501817"/>
          <c:h val="0.4757765450884579"/>
        </c:manualLayout>
      </c:layout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/>
          <a:lstStyle/>
          <a:p>
            <a:pPr>
              <a:defRPr/>
            </a:pPr>
            <a:r>
              <a:rPr lang="ru-RU" sz="1600" dirty="0"/>
              <a:t>Какую книгу предпочитают читающие</a:t>
            </a:r>
          </a:p>
        </c:rich>
      </c:tx>
      <c:layout/>
      <c:overlay val="0"/>
    </c:title>
    <c:autoTitleDeleted val="0"/>
    <c:view3D>
      <c:rotX val="30"/>
      <c:rotY val="0"/>
      <c:rAngAx val="0"/>
      <c:perspective val="3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Какую книгу предпочитают читающие</c:v>
                </c:pt>
              </c:strCache>
            </c:strRef>
          </c:tx>
          <c:cat>
            <c:strRef>
              <c:f>Лист1!$A$2:$A$3</c:f>
              <c:strCache>
                <c:ptCount val="2"/>
                <c:pt idx="0">
                  <c:v>Электронную 3 человека</c:v>
                </c:pt>
                <c:pt idx="1">
                  <c:v>Печатную 10 человек</c:v>
                </c:pt>
              </c:strCache>
            </c:strRef>
          </c:cat>
          <c:val>
            <c:numRef>
              <c:f>Лист1!$B$2:$B$3</c:f>
              <c:numCache>
                <c:formatCode>General</c:formatCode>
                <c:ptCount val="2"/>
                <c:pt idx="0">
                  <c:v>2</c:v>
                </c:pt>
                <c:pt idx="1">
                  <c:v>20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egendEntry>
        <c:idx val="0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egendEntry>
        <c:idx val="1"/>
        <c:txPr>
          <a:bodyPr/>
          <a:lstStyle/>
          <a:p>
            <a:pPr>
              <a:defRPr sz="1500" b="1" i="0" baseline="0"/>
            </a:pPr>
            <a:endParaRPr lang="ru-RU"/>
          </a:p>
        </c:txPr>
      </c:legendEntry>
      <c:layout/>
      <c:overlay val="0"/>
    </c:legend>
    <c:plotVisOnly val="1"/>
    <c:dispBlanksAs val="gap"/>
    <c:showDLblsOverMax val="0"/>
  </c:chart>
  <c:txPr>
    <a:bodyPr/>
    <a:lstStyle/>
    <a:p>
      <a:pPr>
        <a:defRPr sz="1800"/>
      </a:pPr>
      <a:endParaRPr lang="ru-RU"/>
    </a:p>
  </c:txPr>
  <c:externalData r:id="rId1">
    <c:autoUpdate val="0"/>
  </c:externalData>
</c:chartSpace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54819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74245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371936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24939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94853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305449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786446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50051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45133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18207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326143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lum/>
          </a:blip>
          <a:srcRect/>
          <a:stretch>
            <a:fillRect l="-1000" r="-1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de-DE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de-DE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B106E36-FD25-4E2D-B0AA-010F637433A0}" type="datetimeFigureOut">
              <a:rPr lang="ru-RU" smtClean="0"/>
              <a:pPr/>
              <a:t>13.03.2014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707886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jpeg"/><Relationship Id="rId4" Type="http://schemas.openxmlformats.org/officeDocument/2006/relationships/image" Target="../media/image43.jpe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jpeg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7.jpeg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jpeg"/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3.jpeg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chart" Target="../charts/chart2.xml"/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 cstate="print">
            <a:lum/>
          </a:blip>
          <a:srcRect/>
          <a:stretch>
            <a:fillRect l="-10000" r="-1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84010" y="3933056"/>
            <a:ext cx="9144000" cy="2520280"/>
          </a:xfrm>
        </p:spPr>
        <p:txBody>
          <a:bodyPr>
            <a:no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eorgia" pitchFamily="18" charset="0"/>
              </a:rPr>
              <a:t>Проект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/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«П</a:t>
            </a:r>
            <a:r>
              <a:rPr lang="ru-RU" sz="36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РОТЯНУЛ ЗА КНИЖКОЙ РУКУ, А ЁЁ НА ПОЛКЕ НЕТ</a:t>
            </a:r>
            <a: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!»</a:t>
            </a:r>
            <a:br>
              <a:rPr lang="ru-RU" sz="40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</a:br>
            <a:r>
              <a:rPr lang="ru-RU" sz="2800" b="1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  <a:latin typeface="Georgia" pitchFamily="18" charset="0"/>
              </a:rPr>
              <a:t>(СУДЬБА КНИГИ В  СОВРЕМЕННОМ МИРЕ)</a:t>
            </a:r>
            <a:endParaRPr lang="ru-RU" sz="2800" b="1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Georgia" pitchFamily="18" charset="0"/>
            </a:endParaRPr>
          </a:p>
        </p:txBody>
      </p:sp>
      <p:pic>
        <p:nvPicPr>
          <p:cNvPr id="1026" name="Picture 2" descr="C:\Users\Школа\Desktop\20.02.14.  книжный проект от А.А\Book.gif"/>
          <p:cNvPicPr>
            <a:picLocks noChangeAspect="1" noChangeArrowheads="1" noCrop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07704" y="0"/>
            <a:ext cx="5160573" cy="38704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>
        <p14:flash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571480"/>
            <a:ext cx="8229600" cy="928694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В основной части работы мы попытаемся изложить описание тех творческих методик, которыми пользовались при ее создании.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357158" y="2071678"/>
            <a:ext cx="7929618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b="1" dirty="0" smtClean="0"/>
              <a:t>Техника </a:t>
            </a:r>
            <a:r>
              <a:rPr lang="ru-RU" b="1" dirty="0" err="1" smtClean="0"/>
              <a:t>состаривания</a:t>
            </a:r>
            <a:r>
              <a:rPr lang="ru-RU" b="1" dirty="0" smtClean="0"/>
              <a:t> бумаги называется «</a:t>
            </a:r>
            <a:r>
              <a:rPr lang="en-US" b="1" dirty="0" smtClean="0"/>
              <a:t>Distressing</a:t>
            </a:r>
            <a:r>
              <a:rPr lang="ru-RU" b="1" dirty="0" smtClean="0"/>
              <a:t>» (дословно </a:t>
            </a:r>
            <a:r>
              <a:rPr lang="en-US" b="1" dirty="0" smtClean="0"/>
              <a:t>distress</a:t>
            </a:r>
            <a:r>
              <a:rPr lang="ru-RU" b="1" dirty="0" smtClean="0"/>
              <a:t> – «бедствие»).</a:t>
            </a:r>
            <a:endParaRPr lang="ru-RU" dirty="0" smtClean="0"/>
          </a:p>
          <a:p>
            <a:r>
              <a:rPr lang="ru-RU" dirty="0" smtClean="0"/>
              <a:t>Большое применение «старинные» листы получили в создании оригинальных грамот, приглашений, поздравительных открыток. Существует много способов </a:t>
            </a:r>
            <a:r>
              <a:rPr lang="ru-RU" dirty="0" err="1" smtClean="0"/>
              <a:t>состаривания</a:t>
            </a:r>
            <a:r>
              <a:rPr lang="ru-RU" dirty="0" smtClean="0"/>
              <a:t>, каждый из которых придаст бумаге различные оттенки, фактуру. Можно имитировать рваный край, вековые потертости и царапины, тонировать бумагу (красками, чернилами). Полет фантазии в этой технике не ограничен…</a:t>
            </a:r>
          </a:p>
          <a:p>
            <a:endParaRPr lang="ru-RU" dirty="0" smtClean="0"/>
          </a:p>
          <a:p>
            <a:r>
              <a:rPr lang="ru-RU" dirty="0" smtClean="0">
                <a:latin typeface="Comic Sans MS" pitchFamily="66" charset="0"/>
              </a:rPr>
              <a:t>Наш способ </a:t>
            </a:r>
            <a:r>
              <a:rPr lang="ru-RU" dirty="0" err="1" smtClean="0">
                <a:latin typeface="Comic Sans MS" pitchFamily="66" charset="0"/>
              </a:rPr>
              <a:t>состаривания</a:t>
            </a:r>
            <a:r>
              <a:rPr lang="ru-RU" dirty="0" smtClean="0">
                <a:latin typeface="Comic Sans MS" pitchFamily="66" charset="0"/>
              </a:rPr>
              <a:t> страниц:</a:t>
            </a:r>
          </a:p>
          <a:p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571480"/>
            <a:ext cx="9144000" cy="642918"/>
          </a:xfrm>
        </p:spPr>
        <p:txBody>
          <a:bodyPr>
            <a:normAutofit fontScale="77500" lnSpcReduction="20000"/>
          </a:bodyPr>
          <a:lstStyle/>
          <a:p>
            <a:pPr lvl="0"/>
            <a:r>
              <a:rPr lang="ru-RU" dirty="0" smtClean="0"/>
              <a:t>Подготовленные листы бумаги аккуратно обжечь по краям.</a:t>
            </a:r>
          </a:p>
          <a:p>
            <a:endParaRPr lang="ru-RU" dirty="0"/>
          </a:p>
        </p:txBody>
      </p:sp>
      <p:pic>
        <p:nvPicPr>
          <p:cNvPr id="1026" name="Picture 2" descr="E:\проект Книга\Фото-книга\состаривание бумаги\IMG_20140119_17563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268760"/>
            <a:ext cx="4104457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E:\проект Книга\Фото-книга\состаривание бумаги\IMG_20140119_18002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1268760"/>
            <a:ext cx="4104456" cy="547260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7467600" cy="1114420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Погрузить бумажный лист в чай или кофе. Длительность зависит от желаемого эффекта.</a:t>
            </a:r>
          </a:p>
          <a:p>
            <a:endParaRPr lang="ru-RU" dirty="0"/>
          </a:p>
        </p:txBody>
      </p:sp>
      <p:pic>
        <p:nvPicPr>
          <p:cNvPr id="2050" name="Picture 2" descr="E:\проект Книга\Фото-книга\состаривание бумаги\IMG_20140119_18063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052736"/>
            <a:ext cx="2573778" cy="343170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1" name="Picture 3" descr="E:\проект Книга\Фото-книга\состаривание бумаги\IMG_20140119_18070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848" y="3259907"/>
            <a:ext cx="2592288" cy="3456384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  <p:pic>
        <p:nvPicPr>
          <p:cNvPr id="2052" name="Picture 4" descr="E:\проект Книга\Фото-книга\состаривание бумаги\IMG_20140119_1807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00192" y="980728"/>
            <a:ext cx="2681790" cy="3575720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chemeClr val="bg2">
                <a:lumMod val="50000"/>
              </a:schemeClr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5286380" cy="1857364"/>
          </a:xfrm>
        </p:spPr>
        <p:txBody>
          <a:bodyPr>
            <a:normAutofit fontScale="85000" lnSpcReduction="10000"/>
          </a:bodyPr>
          <a:lstStyle/>
          <a:p>
            <a:pPr lvl="0"/>
            <a:r>
              <a:rPr lang="ru-RU" dirty="0" smtClean="0"/>
              <a:t>Просушить лист, прогладить с помощью утюга. Край бумаги слегка </a:t>
            </a:r>
            <a:r>
              <a:rPr lang="de-DE" dirty="0" smtClean="0"/>
              <a:t>„</a:t>
            </a:r>
            <a:r>
              <a:rPr lang="ru-RU" dirty="0" err="1" smtClean="0"/>
              <a:t>затонировать</a:t>
            </a:r>
            <a:r>
              <a:rPr lang="de-DE" dirty="0" smtClean="0"/>
              <a:t>“</a:t>
            </a:r>
            <a:r>
              <a:rPr lang="ru-RU" dirty="0" smtClean="0"/>
              <a:t> золотой краской.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0" y="5517232"/>
            <a:ext cx="8748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Придавать антикварный вид книжной странице очень увлекательно и не сложно.</a:t>
            </a:r>
          </a:p>
          <a:p>
            <a:endParaRPr lang="ru-RU" dirty="0"/>
          </a:p>
        </p:txBody>
      </p:sp>
      <p:pic>
        <p:nvPicPr>
          <p:cNvPr id="3074" name="Picture 2" descr="E:\проект Книга\Фото-книга\состаривание бумаги\IMG_20140119_18231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142616"/>
            <a:ext cx="3857829" cy="514377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C:\Users\Школа\Desktop\20.02.14.  книжный проект от А.А\olCfJlRlIo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6984" y="1613486"/>
            <a:ext cx="4479032" cy="334527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15404" cy="4214818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Кракелюр</a:t>
            </a:r>
            <a:r>
              <a:rPr lang="ru-RU" sz="1800" dirty="0" smtClean="0"/>
              <a:t>— трещина красочного слоя или лака в произведении живописи. Обычно это вызвано нарушением технологии живописного процесса. Во все времена художники делали все, чтобы как можно дольше избегать появления таких трещин на своих картинах после высыхания краски.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Но в декоративном творчестве зачастую добиваются эффекта растрескивания красочного слоя искусственным путем. Это придаёт изделию дух «старины» и определённый шарм.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r>
              <a:rPr lang="ru-RU" sz="1800" i="1" dirty="0" smtClean="0"/>
              <a:t>Для получения эффекта кракелюра на декоративных деталях книги: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3074" name="Picture 2" descr="C:\Users\Школа\Desktop\20.02.14.  книжный проект от А.А\Mona_Lisa_detail_eyes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3" y="3212976"/>
            <a:ext cx="5262786" cy="273630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786842" cy="1571612"/>
          </a:xfrm>
        </p:spPr>
        <p:txBody>
          <a:bodyPr/>
          <a:lstStyle/>
          <a:p>
            <a:pPr lvl="0"/>
            <a:r>
              <a:rPr lang="ru-RU" dirty="0" smtClean="0"/>
              <a:t>Мы нанесли специальный </a:t>
            </a:r>
            <a:r>
              <a:rPr lang="de-DE" dirty="0" smtClean="0"/>
              <a:t>„</a:t>
            </a:r>
            <a:r>
              <a:rPr lang="ru-RU" dirty="0" err="1" smtClean="0"/>
              <a:t>кракелюрный</a:t>
            </a:r>
            <a:r>
              <a:rPr lang="de-DE" dirty="0" smtClean="0"/>
              <a:t>“</a:t>
            </a:r>
            <a:r>
              <a:rPr lang="ru-RU" dirty="0" smtClean="0"/>
              <a:t> лак на некоторые декоративные элементы книги между двумя контрастными слоями краски.</a:t>
            </a:r>
          </a:p>
          <a:p>
            <a:endParaRPr lang="ru-RU" dirty="0"/>
          </a:p>
        </p:txBody>
      </p:sp>
      <p:pic>
        <p:nvPicPr>
          <p:cNvPr id="4098" name="Picture 2" descr="E:\проект Книга\Фото-книга\кракелюр\IMG_20140122_19351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1863710"/>
            <a:ext cx="3672408" cy="48965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099" name="Picture 3" descr="E:\проект Книга\Фото-книга\кракелюр\IMG_20140122_193319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628800"/>
            <a:ext cx="3794583" cy="505944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114420"/>
          </a:xfrm>
        </p:spPr>
        <p:txBody>
          <a:bodyPr/>
          <a:lstStyle/>
          <a:p>
            <a:r>
              <a:rPr lang="ru-RU" dirty="0" smtClean="0"/>
              <a:t>При высыхании лак разрывает верхний слой, образуя мелкие хаотичные трещины.</a:t>
            </a:r>
            <a:endParaRPr lang="ru-RU" dirty="0"/>
          </a:p>
        </p:txBody>
      </p:sp>
      <p:pic>
        <p:nvPicPr>
          <p:cNvPr id="5122" name="Picture 2" descr="E:\проект Книга\Фото-книга\кракелюр\IMG_20140122_20564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052736"/>
            <a:ext cx="3672408" cy="489654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E:\проект Книга\Фото-книга\кракелюр\IMG_20140122_205908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196752"/>
            <a:ext cx="4139952" cy="551993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614486"/>
          </a:xfrm>
        </p:spPr>
        <p:txBody>
          <a:bodyPr>
            <a:normAutofit fontScale="92500"/>
          </a:bodyPr>
          <a:lstStyle/>
          <a:p>
            <a:pPr lvl="0"/>
            <a:r>
              <a:rPr lang="ru-RU" dirty="0" smtClean="0"/>
              <a:t>Чтобы подчеркнуть их и особо выделить</a:t>
            </a:r>
            <a:r>
              <a:rPr lang="de-DE" dirty="0" smtClean="0"/>
              <a:t>,</a:t>
            </a:r>
            <a:r>
              <a:rPr lang="ru-RU" dirty="0" smtClean="0"/>
              <a:t> втираем в получившиеся трещинки золотую краску (таким образом выполнена обложка книги).</a:t>
            </a:r>
          </a:p>
          <a:p>
            <a:endParaRPr lang="ru-RU" dirty="0" smtClean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83829" y="1988840"/>
            <a:ext cx="54673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6643710"/>
          </a:xfrm>
        </p:spPr>
        <p:txBody>
          <a:bodyPr>
            <a:normAutofit/>
          </a:bodyPr>
          <a:lstStyle/>
          <a:p>
            <a:r>
              <a:rPr lang="ru-RU" sz="1800" b="1" dirty="0" err="1" smtClean="0"/>
              <a:t>Декупаж</a:t>
            </a:r>
            <a:r>
              <a:rPr lang="ru-RU" sz="1800" b="1" dirty="0" smtClean="0"/>
              <a:t> </a:t>
            </a:r>
            <a:r>
              <a:rPr lang="ru-RU" sz="1800" dirty="0" smtClean="0"/>
              <a:t>– это аппликация, но аппликация особенная: покрытая лаком, она выглядит как роспись. Но все гораздо проще, чем кажется!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Слово </a:t>
            </a:r>
            <a:r>
              <a:rPr lang="en-US" sz="1800" b="1" i="1" dirty="0" smtClean="0"/>
              <a:t>decoupage</a:t>
            </a:r>
            <a:r>
              <a:rPr lang="ru-RU" sz="1800" dirty="0" smtClean="0"/>
              <a:t> французского происхождения, обозначает «вырезать». Следовательно, техника </a:t>
            </a:r>
            <a:r>
              <a:rPr lang="ru-RU" sz="1800" dirty="0" err="1" smtClean="0"/>
              <a:t>декупажа</a:t>
            </a:r>
            <a:r>
              <a:rPr lang="ru-RU" sz="1800" dirty="0" smtClean="0"/>
              <a:t> — </a:t>
            </a:r>
            <a:r>
              <a:rPr lang="ru-RU" sz="1800" dirty="0" err="1" smtClean="0"/>
              <a:t>техника</a:t>
            </a:r>
            <a:r>
              <a:rPr lang="ru-RU" sz="1800" dirty="0" smtClean="0"/>
              <a:t> украшения, декорирования, оформления с помощью вырезанных бумажных мотивов. Такая техника украшения была изобретена китайскими крестьянами в </a:t>
            </a:r>
            <a:r>
              <a:rPr lang="en-US" sz="1800" dirty="0" smtClean="0"/>
              <a:t>XII</a:t>
            </a:r>
            <a:r>
              <a:rPr lang="ru-RU" sz="1800" dirty="0" smtClean="0"/>
              <a:t> веке, именно они сделали тонкую красочную бумагу и стали украшать с ее помощью различные предметы. В Европу этот интересный метод декорирования пришел в </a:t>
            </a:r>
            <a:r>
              <a:rPr lang="en-US" sz="1800" dirty="0" smtClean="0"/>
              <a:t>XVII</a:t>
            </a:r>
            <a:r>
              <a:rPr lang="ru-RU" sz="1800" dirty="0" smtClean="0"/>
              <a:t>-</a:t>
            </a:r>
            <a:r>
              <a:rPr lang="en-US" sz="1800" dirty="0" smtClean="0"/>
              <a:t>XVIII</a:t>
            </a:r>
            <a:r>
              <a:rPr lang="ru-RU" sz="1800" dirty="0" smtClean="0"/>
              <a:t> веках вместе с красивой лаковой китайской мебелью. Этим способом итальянские мебельщики имитировали дорогие восточные инкрустации, что было значительно дешевле, однако пользовалось не меньшим спросом. Впоследствии это искусство в Италии стало именоваться </a:t>
            </a:r>
            <a:r>
              <a:rPr lang="en-US" sz="1800" b="1" i="1" dirty="0" smtClean="0"/>
              <a:t>Arte </a:t>
            </a:r>
            <a:r>
              <a:rPr lang="en-US" sz="1800" b="1" i="1" dirty="0" err="1" smtClean="0"/>
              <a:t>povera</a:t>
            </a:r>
            <a:r>
              <a:rPr lang="ru-RU" sz="1800" dirty="0" smtClean="0"/>
              <a:t> («искусство бедных»). Ныне такая мебель крайне редка и стоит очень дорого, и этому стилю подражают многие современные мебельные дизайнеры.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В настоящее время самым популярным материалом стали трехслойные салфетки, поэтому во многих языках </a:t>
            </a:r>
            <a:r>
              <a:rPr lang="de-DE" sz="1800" dirty="0" smtClean="0"/>
              <a:t>„</a:t>
            </a:r>
            <a:r>
              <a:rPr lang="ru-RU" sz="1800" dirty="0" err="1" smtClean="0"/>
              <a:t>декупаж</a:t>
            </a:r>
            <a:r>
              <a:rPr lang="de-DE" sz="1800" dirty="0" smtClean="0"/>
              <a:t>“</a:t>
            </a:r>
            <a:r>
              <a:rPr lang="ru-RU" sz="1800" dirty="0" smtClean="0"/>
              <a:t> получил название – </a:t>
            </a:r>
            <a:r>
              <a:rPr lang="ru-RU" sz="1800" b="1" i="1" dirty="0" smtClean="0"/>
              <a:t>салфеточная техника</a:t>
            </a:r>
            <a:r>
              <a:rPr lang="ru-RU" sz="1800" dirty="0" smtClean="0"/>
              <a:t>.</a:t>
            </a:r>
            <a:r>
              <a:rPr lang="en-US" sz="1800" dirty="0" smtClean="0"/>
              <a:t> </a:t>
            </a:r>
            <a:endParaRPr lang="ru-RU" sz="1800" dirty="0" smtClean="0"/>
          </a:p>
          <a:p>
            <a:endParaRPr lang="ru-RU" sz="1800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34677"/>
            <a:ext cx="4141124" cy="6021288"/>
          </a:xfrm>
        </p:spPr>
        <p:txBody>
          <a:bodyPr>
            <a:normAutofit/>
          </a:bodyPr>
          <a:lstStyle/>
          <a:p>
            <a:pPr lvl="0"/>
            <a:r>
              <a:rPr lang="ru-RU" dirty="0" smtClean="0"/>
              <a:t>Чтобы украсить картинками уже подготовленные в технике кракелюр декоративные элементы, мы вырезали выбранные картинки из тонких бумажных салфеток.</a:t>
            </a:r>
          </a:p>
          <a:p>
            <a:endParaRPr lang="ru-RU" dirty="0"/>
          </a:p>
        </p:txBody>
      </p:sp>
      <p:pic>
        <p:nvPicPr>
          <p:cNvPr id="4" name="Picture 3" descr="E:\проект Книга\Фото-книга\кракелюр\IMG_20140122_205908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476672"/>
            <a:ext cx="4139952" cy="551993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BEgDLMtIGPI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652120" y="392317"/>
            <a:ext cx="3173263" cy="6181682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-1860" y="4293096"/>
            <a:ext cx="504056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Автор</a:t>
            </a:r>
            <a:r>
              <a:rPr lang="de-DE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de-DE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проекта</a:t>
            </a:r>
            <a:endParaRPr lang="de-DE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r>
              <a:rPr lang="ru-RU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Асаад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Анастасия, 5 класс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-1860" y="5445224"/>
            <a:ext cx="630019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Главный редактор</a:t>
            </a:r>
          </a:p>
          <a:p>
            <a:r>
              <a:rPr lang="ru-RU" dirty="0" err="1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Сенновская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 </a:t>
            </a:r>
            <a:r>
              <a:rPr lang="ru-RU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Елена Николаевна, учитель русского языка и литературы</a:t>
            </a:r>
            <a:endParaRPr lang="de-DE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0" y="2708920"/>
            <a:ext cx="6228184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endParaRPr lang="de-DE" sz="2400" dirty="0" smtClean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  <a:p>
            <a:pPr algn="ctr"/>
            <a:r>
              <a:rPr lang="ru-RU" sz="2400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Номинация №13.</a:t>
            </a:r>
          </a:p>
          <a:p>
            <a:pPr algn="ctr"/>
            <a:r>
              <a:rPr lang="ru-RU" sz="2400" b="1" i="1" dirty="0" smtClean="0">
                <a:ln w="900" cmpd="sng">
                  <a:solidFill>
                    <a:schemeClr val="accent1">
                      <a:satMod val="190000"/>
                      <a:alpha val="55000"/>
                    </a:schemeClr>
                  </a:solidFill>
                  <a:prstDash val="solid"/>
                </a:ln>
                <a:solidFill>
                  <a:schemeClr val="accent1">
                    <a:satMod val="200000"/>
                    <a:tint val="3000"/>
                  </a:schemeClr>
                </a:solidFill>
                <a:effectLst>
                  <a:innerShdw blurRad="101600" dist="76200" dir="5400000">
                    <a:schemeClr val="accent1">
                      <a:satMod val="190000"/>
                      <a:tint val="100000"/>
                      <a:alpha val="74000"/>
                    </a:schemeClr>
                  </a:innerShdw>
                </a:effectLst>
              </a:rPr>
              <a:t>«Слово может спасти»</a:t>
            </a:r>
            <a:endParaRPr lang="de-DE" sz="2400" b="1" i="1" dirty="0">
              <a:ln w="900" cmpd="sng">
                <a:solidFill>
                  <a:schemeClr val="accent1">
                    <a:satMod val="190000"/>
                    <a:alpha val="55000"/>
                  </a:schemeClr>
                </a:solidFill>
                <a:prstDash val="solid"/>
              </a:ln>
              <a:solidFill>
                <a:schemeClr val="accent1">
                  <a:satMod val="200000"/>
                  <a:tint val="3000"/>
                </a:schemeClr>
              </a:solidFill>
              <a:effectLst>
                <a:innerShdw blurRad="101600" dist="76200" dir="5400000">
                  <a:schemeClr val="accent1">
                    <a:satMod val="190000"/>
                    <a:tint val="100000"/>
                    <a:alpha val="74000"/>
                  </a:schemeClr>
                </a:innerShdw>
              </a:effectLst>
            </a:endParaRPr>
          </a:p>
        </p:txBody>
      </p:sp>
      <p:pic>
        <p:nvPicPr>
          <p:cNvPr id="1026" name="Picture 2" descr="C:\Users\Школа\Desktop\20.02.14.  книжный проект от А.А\Vip11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5803" y="477491"/>
            <a:ext cx="5154934" cy="2316608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16893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4400">
        <p14:honeycomb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1328734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Поверхность изделия покрывается специальным клеем, на который аккуратно приклеиваются картинки.</a:t>
            </a:r>
          </a:p>
          <a:p>
            <a:endParaRPr lang="ru-RU" dirty="0"/>
          </a:p>
        </p:txBody>
      </p:sp>
      <p:pic>
        <p:nvPicPr>
          <p:cNvPr id="7170" name="Picture 2" descr="E:\проект Книга\Фото-книга\декупаж\IMG_20140123_09535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31701"/>
            <a:ext cx="4705722" cy="627429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152400" dist="12000" dir="900000" sy="98000" kx="110000" ky="200000" algn="tl" rotWithShape="0">
              <a:srgbClr val="000000">
                <a:alpha val="30000"/>
              </a:srgbClr>
            </a:outerShdw>
          </a:effectLst>
          <a:scene3d>
            <a:camera prst="perspectiveRelaxed">
              <a:rot lat="19800000" lon="1200000" rev="20820000"/>
            </a:camera>
            <a:lightRig rig="threePt" dir="t"/>
          </a:scene3d>
          <a:sp3d contourW="6350" prstMaterial="matte">
            <a:bevelT w="101600" h="101600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8572560" cy="971544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После высыхания украшенная поверхность покрывается лаком.</a:t>
            </a:r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0" y="1268760"/>
            <a:ext cx="4501164" cy="529375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ru-RU" sz="3200" dirty="0" smtClean="0"/>
              <a:t>Украсить бумажными салфетками можно всё, что угодно! Любая, даже самая невзрачная вещица перерождается в новую великолепную, в настоящее произведение искусства. </a:t>
            </a:r>
          </a:p>
          <a:p>
            <a:endParaRPr lang="ru-RU" dirty="0"/>
          </a:p>
        </p:txBody>
      </p:sp>
      <p:pic>
        <p:nvPicPr>
          <p:cNvPr id="8194" name="Picture 2" descr="E:\проект Книга\Фото-книга\декупаж\IMG_20131019_1655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24028" y="908720"/>
            <a:ext cx="4050450" cy="5400600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717032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Сусальное золото</a:t>
            </a:r>
            <a:r>
              <a:rPr lang="de-DE" sz="1800" dirty="0"/>
              <a:t> </a:t>
            </a:r>
            <a:r>
              <a:rPr lang="ru-RU" sz="1800" dirty="0" smtClean="0"/>
              <a:t>- это тонкие листы золота, которыми покрывают любые поверхности в декоративных целях. Первое упоминание о сусальном золоте относится к периоду правления древних династий Китая. История производства там золотых листов насчитывает около 1700 лет.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Наиболее широкое применение сусальное золото нашло в декорировании.</a:t>
            </a:r>
            <a:r>
              <a:rPr lang="en-US" sz="1800" dirty="0" smtClean="0"/>
              <a:t> </a:t>
            </a:r>
            <a:r>
              <a:rPr lang="ru-RU" sz="1800" dirty="0" smtClean="0"/>
              <a:t>С помощью него можно “позолотить” любой предмет и создать неповторимую вещицу. Сусальным может называться не только золото, но и тонкие листы серебра, меди, бронзы.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Работа с сусальным золотом требует особой аккуратности и не терпит спешки, так как золотые листы очень легкие и тонкие.</a:t>
            </a:r>
          </a:p>
          <a:p>
            <a:endParaRPr lang="ru-RU" sz="1800" dirty="0" smtClean="0"/>
          </a:p>
          <a:p>
            <a:endParaRPr lang="ru-RU" sz="1800" dirty="0"/>
          </a:p>
        </p:txBody>
      </p:sp>
      <p:pic>
        <p:nvPicPr>
          <p:cNvPr id="1026" name="Picture 2" descr="C:\Users\Школа\Desktop\20.02.14.  книжный проект от А.А\84556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69046" y="3598894"/>
            <a:ext cx="4619178" cy="3139596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2500306"/>
          </a:xfrm>
        </p:spPr>
        <p:txBody>
          <a:bodyPr>
            <a:normAutofit fontScale="92500" lnSpcReduction="20000"/>
          </a:bodyPr>
          <a:lstStyle/>
          <a:p>
            <a:pPr lvl="0"/>
            <a:r>
              <a:rPr lang="ru-RU" dirty="0" smtClean="0"/>
              <a:t>На подготовленную поверхность, украшенною с </a:t>
            </a:r>
            <a:r>
              <a:rPr lang="de-DE" dirty="0" smtClean="0"/>
              <a:t>„</a:t>
            </a:r>
            <a:r>
              <a:rPr lang="ru-RU" dirty="0" err="1" smtClean="0"/>
              <a:t>кракелюром</a:t>
            </a:r>
            <a:r>
              <a:rPr lang="de-DE" dirty="0" smtClean="0"/>
              <a:t>“</a:t>
            </a:r>
            <a:r>
              <a:rPr lang="ru-RU" dirty="0" smtClean="0"/>
              <a:t>, </a:t>
            </a:r>
            <a:r>
              <a:rPr lang="de-DE" dirty="0" smtClean="0"/>
              <a:t>„</a:t>
            </a:r>
            <a:r>
              <a:rPr lang="ru-RU" dirty="0" err="1" smtClean="0"/>
              <a:t>декупажем</a:t>
            </a:r>
            <a:r>
              <a:rPr lang="de-DE" dirty="0" smtClean="0"/>
              <a:t>“</a:t>
            </a:r>
            <a:r>
              <a:rPr lang="ru-RU" dirty="0" smtClean="0"/>
              <a:t> или только краской, наносится специальный клей. </a:t>
            </a:r>
          </a:p>
          <a:p>
            <a:r>
              <a:rPr lang="ru-RU" dirty="0" smtClean="0"/>
              <a:t>Золотой листочек переносится на клей с помощью мягкой кисти и слегка прижимается к поверхности изделия. </a:t>
            </a:r>
          </a:p>
          <a:p>
            <a:pPr lvl="0"/>
            <a:endParaRPr lang="ru-RU" dirty="0" smtClean="0"/>
          </a:p>
          <a:p>
            <a:endParaRPr lang="ru-RU" dirty="0"/>
          </a:p>
        </p:txBody>
      </p:sp>
      <p:pic>
        <p:nvPicPr>
          <p:cNvPr id="9218" name="Picture 2" descr="E:\проект Книга\Фото-книга\золото\IMG_20131019_1656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9220" y="2708920"/>
            <a:ext cx="2951820" cy="3935760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19" name="Picture 3" descr="E:\проект Книга\Фото-книга\золото\IMG_20140123_10002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92080" y="2204864"/>
            <a:ext cx="3281809" cy="437574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chemeClr val="bg1">
                <a:lumMod val="75000"/>
              </a:schemeClr>
            </a:solidFill>
          </a:ln>
          <a:effectLst>
            <a:outerShdw blurRad="36195" dist="12700" dir="11400000" algn="tl" rotWithShape="0">
              <a:srgbClr val="000000">
                <a:alpha val="33000"/>
              </a:srgbClr>
            </a:outerShdw>
          </a:effectLst>
          <a:scene3d>
            <a:camera prst="perspectiveContrastingLeftFacing">
              <a:rot lat="540000" lon="2100000" rev="0"/>
            </a:camera>
            <a:lightRig rig="soft" dir="t"/>
          </a:scene3d>
          <a:sp3d contourW="12700" prstMaterial="matte">
            <a:bevelT w="63500" h="50800"/>
            <a:contourClr>
              <a:srgbClr val="C0C0C0"/>
            </a:contourClr>
          </a:sp3d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21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9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30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1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32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3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4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5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6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7" fill="hold">
                            <p:stCondLst>
                              <p:cond delay="2000"/>
                            </p:stCondLst>
                            <p:childTnLst>
                              <p:par>
                                <p:cTn id="38" presetID="26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0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46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47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4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4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5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5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5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  <p:par>
                                <p:cTn id="54" presetID="26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6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62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63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4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65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6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67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68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69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9219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1357298"/>
          </a:xfrm>
        </p:spPr>
        <p:txBody>
          <a:bodyPr>
            <a:normAutofit fontScale="92500" lnSpcReduction="10000"/>
          </a:bodyPr>
          <a:lstStyle/>
          <a:p>
            <a:pPr lvl="0"/>
            <a:r>
              <a:rPr lang="ru-RU" dirty="0" smtClean="0"/>
              <a:t>Остатки золотой фольги стряхиваются той же кистью. Для придания поверхности эффекта старины можно нанести царапины.</a:t>
            </a:r>
          </a:p>
          <a:p>
            <a:endParaRPr lang="ru-RU" dirty="0"/>
          </a:p>
        </p:txBody>
      </p:sp>
      <p:pic>
        <p:nvPicPr>
          <p:cNvPr id="10242" name="Picture 2" descr="E:\проект Книга\Фото-книга\золото\IMG_20140123_10042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1556792"/>
            <a:ext cx="4765543" cy="357415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10243" name="Picture 3" descr="E:\проект Книга\Фото-книга\золото\IMG_20140123_10040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512" y="3429000"/>
            <a:ext cx="3531791" cy="26488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5214950"/>
          </a:xfrm>
        </p:spPr>
        <p:txBody>
          <a:bodyPr>
            <a:normAutofit/>
          </a:bodyPr>
          <a:lstStyle/>
          <a:p>
            <a:r>
              <a:rPr lang="ru-RU" sz="1800" b="1" dirty="0" smtClean="0"/>
              <a:t>Объемная аппликация</a:t>
            </a:r>
            <a:endParaRPr lang="ru-RU" sz="1800" dirty="0" smtClean="0"/>
          </a:p>
          <a:p>
            <a:r>
              <a:rPr lang="ru-RU" sz="1800" dirty="0" smtClean="0"/>
              <a:t>В нашей работе выполнена аппликация на бумаге, объемная бумажная аппликация, а также аппликация из пористой резины. </a:t>
            </a:r>
          </a:p>
          <a:p>
            <a:r>
              <a:rPr lang="ru-RU" sz="1800" dirty="0" smtClean="0"/>
              <a:t>Пористая резина (</a:t>
            </a:r>
            <a:r>
              <a:rPr lang="de-DE" sz="1800" dirty="0" err="1" smtClean="0"/>
              <a:t>moosgummi</a:t>
            </a:r>
            <a:r>
              <a:rPr lang="de-DE" sz="1800" dirty="0" smtClean="0"/>
              <a:t>)</a:t>
            </a:r>
            <a:r>
              <a:rPr lang="ru-RU" sz="1800" dirty="0" smtClean="0"/>
              <a:t> – это довольно новый материал для рукоделия.</a:t>
            </a:r>
          </a:p>
          <a:p>
            <a:r>
              <a:rPr lang="ru-RU" sz="1800" dirty="0" smtClean="0"/>
              <a:t>Из</a:t>
            </a:r>
            <a:r>
              <a:rPr lang="en-US" sz="1800" dirty="0" smtClean="0"/>
              <a:t> </a:t>
            </a:r>
            <a:r>
              <a:rPr lang="ru-RU" sz="1800" dirty="0" smtClean="0"/>
              <a:t>нее можно создавать цветы, кукол, украшения и</a:t>
            </a:r>
            <a:r>
              <a:rPr lang="en-US" sz="1800" dirty="0" smtClean="0"/>
              <a:t> </a:t>
            </a:r>
            <a:r>
              <a:rPr lang="ru-RU" sz="1800" dirty="0" smtClean="0"/>
              <a:t>много других интересных вещей, на</a:t>
            </a:r>
            <a:r>
              <a:rPr lang="en-US" sz="1800" dirty="0" smtClean="0"/>
              <a:t> </a:t>
            </a:r>
            <a:r>
              <a:rPr lang="ru-RU" sz="1800" dirty="0" smtClean="0"/>
              <a:t>которые хватит фантазии. Вырезанными из</a:t>
            </a:r>
            <a:r>
              <a:rPr lang="en-US" sz="1800" dirty="0" smtClean="0"/>
              <a:t> </a:t>
            </a:r>
            <a:r>
              <a:rPr lang="ru-RU" sz="1800" dirty="0" smtClean="0"/>
              <a:t>пористой резины заготовками можно украсить альбомы, открытки, шкатулки, подарки. Этот материал можно применить для</a:t>
            </a:r>
            <a:r>
              <a:rPr lang="en-US" sz="1800" dirty="0" smtClean="0"/>
              <a:t> </a:t>
            </a:r>
            <a:r>
              <a:rPr lang="ru-RU" sz="1800" dirty="0" smtClean="0"/>
              <a:t>создания плоских и</a:t>
            </a:r>
            <a:r>
              <a:rPr lang="en-US" sz="1800" dirty="0" smtClean="0"/>
              <a:t> </a:t>
            </a:r>
            <a:r>
              <a:rPr lang="ru-RU" sz="1800" dirty="0" smtClean="0"/>
              <a:t>объемных аппликаций. </a:t>
            </a:r>
          </a:p>
          <a:p>
            <a:r>
              <a:rPr lang="ru-RU" sz="1800" dirty="0" smtClean="0"/>
              <a:t>В нашей работе выполнена плоская аппликация, украшенная позолотой и стеклянными декоративными деталями.</a:t>
            </a:r>
            <a:endParaRPr lang="ru-RU" sz="1800" dirty="0"/>
          </a:p>
        </p:txBody>
      </p:sp>
      <p:pic>
        <p:nvPicPr>
          <p:cNvPr id="11266" name="Picture 2" descr="E:\проект Книга\Фото-книга\аппликация\IMG_20131019_17065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3284984"/>
            <a:ext cx="4396532" cy="329739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E:\проект Книга\Фото-книга\аппликация\IMG_20131019_172717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1484784"/>
            <a:ext cx="3689902" cy="491986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2291" name="Picture 3" descr="E:\проект Книга\Фото-книга\аппликация\IMG_20131019_18194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460781"/>
            <a:ext cx="3707904" cy="494387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/>
          <p:cNvSpPr txBox="1"/>
          <p:nvPr/>
        </p:nvSpPr>
        <p:spPr>
          <a:xfrm flipH="1">
            <a:off x="179510" y="188640"/>
            <a:ext cx="885698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/>
              <a:t>В нашей работе выполнена плоская аппликация, украшенная позолотой и стеклянными декоративными деталями.</a:t>
            </a:r>
            <a:endParaRPr lang="ru-RU" dirty="0"/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0"/>
            <a:ext cx="8572560" cy="3714752"/>
          </a:xfrm>
        </p:spPr>
        <p:txBody>
          <a:bodyPr/>
          <a:lstStyle/>
          <a:p>
            <a:pPr>
              <a:buNone/>
            </a:pPr>
            <a:r>
              <a:rPr lang="ru-RU" sz="1800" b="1" dirty="0" smtClean="0"/>
              <a:t>Заключительный этап создания книги – переплет</a:t>
            </a:r>
          </a:p>
          <a:p>
            <a:pPr>
              <a:buNone/>
            </a:pPr>
            <a:r>
              <a:rPr lang="ru-RU" sz="1800" dirty="0" smtClean="0"/>
              <a:t> </a:t>
            </a:r>
          </a:p>
          <a:p>
            <a:r>
              <a:rPr lang="ru-RU" sz="1800" dirty="0" smtClean="0"/>
              <a:t>Многие книги выпускают в матерчатых переплетах. Для этого есть специальные крышкоделательные машины. </a:t>
            </a:r>
          </a:p>
          <a:p>
            <a:pPr>
              <a:buNone/>
            </a:pPr>
            <a:endParaRPr lang="ru-RU" sz="1800" dirty="0" smtClean="0"/>
          </a:p>
          <a:p>
            <a:r>
              <a:rPr lang="ru-RU" sz="1800" dirty="0" smtClean="0"/>
              <a:t>Мы же создали обложку нашей книги вручную с помощью простых инструментов и приспособлений:</a:t>
            </a:r>
          </a:p>
          <a:p>
            <a:pPr>
              <a:buNone/>
            </a:pPr>
            <a:endParaRPr lang="ru-RU" dirty="0"/>
          </a:p>
        </p:txBody>
      </p:sp>
      <p:pic>
        <p:nvPicPr>
          <p:cNvPr id="6146" name="Picture 2" descr="C:\Users\Школа\Desktop\20.02.14.  книжный проект от А.А\1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420888"/>
            <a:ext cx="5544616" cy="41584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000240"/>
          </a:xfrm>
        </p:spPr>
        <p:txBody>
          <a:bodyPr>
            <a:normAutofit fontScale="70000" lnSpcReduction="20000"/>
          </a:bodyPr>
          <a:lstStyle/>
          <a:p>
            <a:pPr lvl="0"/>
            <a:r>
              <a:rPr lang="ru-RU" dirty="0" smtClean="0"/>
              <a:t>Проверить правильность расположения страниц по их нумерации и плотно уложить лист к листу в сгибе, т.е. в корешке книги. </a:t>
            </a:r>
          </a:p>
          <a:p>
            <a:pPr lvl="0"/>
            <a:r>
              <a:rPr lang="ru-RU" dirty="0" smtClean="0"/>
              <a:t>Затем пробить портновским шилом дырочки через всю толщину переплета.</a:t>
            </a:r>
          </a:p>
          <a:p>
            <a:pPr lvl="0"/>
            <a:r>
              <a:rPr lang="ru-RU" dirty="0" smtClean="0"/>
              <a:t>Сшить переплет, продевая через дырочки крепкую бечевку. </a:t>
            </a:r>
          </a:p>
          <a:p>
            <a:endParaRPr lang="ru-RU" dirty="0"/>
          </a:p>
        </p:txBody>
      </p:sp>
      <p:pic>
        <p:nvPicPr>
          <p:cNvPr id="13314" name="Picture 2" descr="E:\проект Книга\Фото-книга\обложка\IMG_20131030_19325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772816"/>
            <a:ext cx="5940557" cy="445541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3071810"/>
          </a:xfrm>
        </p:spPr>
        <p:txBody>
          <a:bodyPr/>
          <a:lstStyle/>
          <a:p>
            <a:pPr lvl="0"/>
            <a:r>
              <a:rPr lang="ru-RU" sz="1800" dirty="0" smtClean="0"/>
              <a:t>Вырезаем из картона крышку переплета – основу для обложки. Прокладываем сгибы в нужных местах.</a:t>
            </a:r>
          </a:p>
          <a:p>
            <a:pPr lvl="0"/>
            <a:r>
              <a:rPr lang="ru-RU" sz="1800" dirty="0" smtClean="0"/>
              <a:t>Наклеиваем ткань на крышку переплета. В нашей работе использована ткань-основа с золотым рисунком и полупрозрачная ткань, наложенная сверху.</a:t>
            </a:r>
          </a:p>
          <a:p>
            <a:pPr lvl="0"/>
            <a:r>
              <a:rPr lang="ru-RU" sz="1800" dirty="0" smtClean="0"/>
              <a:t>Края матерчатой обложки подворачиваем на обратную сторону и закрываем их, приклеив “старинную” бумагу.</a:t>
            </a:r>
          </a:p>
          <a:p>
            <a:endParaRPr lang="ru-RU" dirty="0"/>
          </a:p>
        </p:txBody>
      </p:sp>
      <p:pic>
        <p:nvPicPr>
          <p:cNvPr id="14338" name="Picture 2" descr="E:\проект Книга\Фото-книга\обложка\IMG_20131030_19330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5656" y="2348880"/>
            <a:ext cx="5184576" cy="388843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357166"/>
            <a:ext cx="9144000" cy="135732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В начале </a:t>
            </a:r>
            <a:r>
              <a:rPr lang="en-US" sz="2400" dirty="0" smtClean="0">
                <a:latin typeface="Georgia" pitchFamily="18" charset="0"/>
              </a:rPr>
              <a:t>XXI</a:t>
            </a:r>
            <a:r>
              <a:rPr lang="ru-RU" sz="2400" dirty="0" smtClean="0">
                <a:latin typeface="Georgia" pitchFamily="18" charset="0"/>
              </a:rPr>
              <a:t> века как никогда остро встает вопрос о существовании печатной книги.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Net_nichego_vkusnee_knigi_V_Minske_proshyol_fleshmob_v_poddergku4603461big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14876" y="1643050"/>
            <a:ext cx="4286280" cy="42862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full_1373356418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2357430"/>
            <a:ext cx="4214810" cy="28008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285860"/>
          </a:xfrm>
        </p:spPr>
        <p:txBody>
          <a:bodyPr/>
          <a:lstStyle/>
          <a:p>
            <a:pPr lvl="0"/>
            <a:r>
              <a:rPr lang="ru-RU" sz="1800" dirty="0" smtClean="0"/>
              <a:t>На обложку наклеиваем заранее подготовленную в технике кракелюр рамку. </a:t>
            </a:r>
            <a:r>
              <a:rPr lang="en-US" sz="1800" dirty="0" err="1" smtClean="0"/>
              <a:t>Название</a:t>
            </a:r>
            <a:r>
              <a:rPr lang="en-US" sz="1800" dirty="0" smtClean="0"/>
              <a:t> </a:t>
            </a:r>
            <a:r>
              <a:rPr lang="en-US" sz="1800" dirty="0" err="1" smtClean="0"/>
              <a:t>книги</a:t>
            </a:r>
            <a:r>
              <a:rPr lang="en-US" sz="1800" dirty="0" smtClean="0"/>
              <a:t> </a:t>
            </a:r>
            <a:r>
              <a:rPr lang="en-US" sz="1800" dirty="0" err="1" smtClean="0"/>
              <a:t>нанесено</a:t>
            </a:r>
            <a:r>
              <a:rPr lang="en-US" sz="1800" dirty="0" smtClean="0"/>
              <a:t> </a:t>
            </a:r>
            <a:r>
              <a:rPr lang="en-US" sz="1800" dirty="0" err="1" smtClean="0"/>
              <a:t>сусальным</a:t>
            </a:r>
            <a:r>
              <a:rPr lang="en-US" sz="1800" dirty="0" smtClean="0"/>
              <a:t> </a:t>
            </a:r>
            <a:r>
              <a:rPr lang="en-US" sz="1800" dirty="0" err="1" smtClean="0"/>
              <a:t>золотом</a:t>
            </a:r>
            <a:r>
              <a:rPr lang="en-US" sz="1800" dirty="0" smtClean="0"/>
              <a:t>.</a:t>
            </a:r>
            <a:endParaRPr lang="ru-RU" sz="1800" dirty="0" smtClean="0"/>
          </a:p>
          <a:p>
            <a:endParaRPr lang="ru-RU" dirty="0"/>
          </a:p>
        </p:txBody>
      </p:sp>
      <p:sp>
        <p:nvSpPr>
          <p:cNvPr id="5" name="TextBox 4"/>
          <p:cNvSpPr txBox="1"/>
          <p:nvPr/>
        </p:nvSpPr>
        <p:spPr>
          <a:xfrm>
            <a:off x="357158" y="5286388"/>
            <a:ext cx="707236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Этапы создания переплета вручную в целом не отличаются от машинного. Но переплет, выполненный собственными руками, навсегда останется неповторимым и теплым.</a:t>
            </a:r>
          </a:p>
          <a:p>
            <a:r>
              <a:rPr lang="ru-RU" dirty="0" smtClean="0"/>
              <a:t> </a:t>
            </a:r>
          </a:p>
          <a:p>
            <a:endParaRPr lang="ru-RU" dirty="0"/>
          </a:p>
        </p:txBody>
      </p:sp>
      <p:pic>
        <p:nvPicPr>
          <p:cNvPr id="15362" name="Picture 2" descr="E:\проект Книга\Фото-книга\обложка\IMG_20131030_19331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9712" y="942914"/>
            <a:ext cx="4968552" cy="372641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1"/>
            <a:ext cx="8229600" cy="2285992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Если рассматривать понятие «книга» как «одно из искусственно созданных орудий человека для саморазвития и постижения мира», то идеальным смыслом книги является ее роль в формировании человеческой личности.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24748839_200px1botan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42910" y="2357430"/>
            <a:ext cx="2428892" cy="323042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21047153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857752" y="1714488"/>
            <a:ext cx="3135636" cy="471918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2043114"/>
          </a:xfrm>
        </p:spPr>
        <p:txBody>
          <a:bodyPr/>
          <a:lstStyle/>
          <a:p>
            <a:pPr>
              <a:buNone/>
            </a:pPr>
            <a:r>
              <a:rPr lang="ru-RU" sz="2800" dirty="0" smtClean="0">
                <a:latin typeface="Georgia" pitchFamily="18" charset="0"/>
              </a:rPr>
              <a:t>Развитие книжной культуры тесно связано с развитием у человека </a:t>
            </a:r>
            <a:r>
              <a:rPr lang="ru-RU" sz="2800" i="1" dirty="0" smtClean="0">
                <a:latin typeface="Georgia" pitchFamily="18" charset="0"/>
              </a:rPr>
              <a:t>творческого воображения.</a:t>
            </a:r>
            <a:endParaRPr lang="ru-RU" sz="2800" dirty="0" smtClean="0">
              <a:latin typeface="Georgia" pitchFamily="18" charset="0"/>
            </a:endParaRPr>
          </a:p>
          <a:p>
            <a:endParaRPr lang="ru-RU" dirty="0"/>
          </a:p>
        </p:txBody>
      </p:sp>
      <p:pic>
        <p:nvPicPr>
          <p:cNvPr id="4" name="Рисунок 3" descr="10-буддийский монах читает книгу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43702" y="3857628"/>
            <a:ext cx="2227822" cy="278608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4d06541eeeb0c5b95188d509c5fed8c9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14282" y="4429132"/>
            <a:ext cx="2928926" cy="2200879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6" name="Рисунок 5" descr="image_656_135582861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928926" y="1500174"/>
            <a:ext cx="3357582" cy="223838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Рисунок 6" descr="image12s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3714744" y="3857628"/>
            <a:ext cx="1990042" cy="278605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214290"/>
            <a:ext cx="7467600" cy="1257296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Вместе с тем, книжная культура была изначально ориентирована на формирование высоких </a:t>
            </a:r>
            <a:r>
              <a:rPr lang="ru-RU" i="1" dirty="0" smtClean="0"/>
              <a:t>гуманистических идеалов</a:t>
            </a:r>
            <a:r>
              <a:rPr lang="en-US" i="1" dirty="0" smtClean="0"/>
              <a:t>.</a:t>
            </a:r>
            <a:endParaRPr lang="ru-RU" dirty="0"/>
          </a:p>
        </p:txBody>
      </p:sp>
      <p:pic>
        <p:nvPicPr>
          <p:cNvPr id="4" name="Рисунок 3" descr="Леонардо да Винчи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11237"/>
            <a:ext cx="3744416" cy="280831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Рисунок 4" descr="index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142976" y="1500174"/>
            <a:ext cx="1743075" cy="26193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Рисунок 6" descr="1lastcop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1571604" y="4286256"/>
            <a:ext cx="6072230" cy="245005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214290"/>
            <a:ext cx="9144000" cy="2143116"/>
          </a:xfrm>
        </p:spPr>
        <p:txBody>
          <a:bodyPr>
            <a:normAutofit fontScale="85000" lnSpcReduction="20000"/>
          </a:bodyPr>
          <a:lstStyle/>
          <a:p>
            <a:pPr>
              <a:buNone/>
            </a:pPr>
            <a:r>
              <a:rPr lang="ru-RU" dirty="0" smtClean="0"/>
              <a:t>А доминирующая сегодня аудиовизуальная культура не требует творческих усилий по переводу словосочетаний в образный ряд и утверждает мозаично-плюралистическое отношение к миру, в котором нет ясной оппозиции высокого и низкого, истинного и неистинного, доброго и злого.</a:t>
            </a:r>
            <a:endParaRPr lang="ru-RU" dirty="0"/>
          </a:p>
        </p:txBody>
      </p:sp>
      <p:pic>
        <p:nvPicPr>
          <p:cNvPr id="4" name="Рисунок 3" descr="482x351_computer_game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214282" y="2428868"/>
            <a:ext cx="3433469" cy="2500306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  <p:pic>
        <p:nvPicPr>
          <p:cNvPr id="5" name="Рисунок 4" descr="Выбор-компьютерной-игры-для-ребенка1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143372" y="3714752"/>
            <a:ext cx="4522291" cy="3009918"/>
          </a:xfrm>
          <a:prstGeom prst="roundRect">
            <a:avLst>
              <a:gd name="adj" fmla="val 11111"/>
            </a:avLst>
          </a:prstGeom>
          <a:ln w="190500" cap="rnd">
            <a:solidFill>
              <a:srgbClr val="C8C6BD"/>
            </a:solidFill>
            <a:prstDash val="solid"/>
          </a:ln>
          <a:effectLst>
            <a:outerShdw blurRad="101600" dist="50800" dir="7200000" algn="tl" rotWithShape="0">
              <a:srgbClr val="000000">
                <a:alpha val="45000"/>
              </a:srgbClr>
            </a:outerShdw>
          </a:effectLst>
          <a:scene3d>
            <a:camera prst="perspectiveFront" fov="5400000"/>
            <a:lightRig rig="threePt" dir="t">
              <a:rot lat="0" lon="0" rev="19200000"/>
            </a:lightRig>
          </a:scene3d>
          <a:sp3d extrusionH="25400">
            <a:bevelT w="304800" h="152400" prst="hardEdge"/>
            <a:extrusionClr>
              <a:srgbClr val="FFFFFF"/>
            </a:extrusionClr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142852"/>
            <a:ext cx="7467600" cy="1785950"/>
          </a:xfrm>
        </p:spPr>
        <p:txBody>
          <a:bodyPr>
            <a:normAutofit fontScale="85000" lnSpcReduction="10000"/>
          </a:bodyPr>
          <a:lstStyle/>
          <a:p>
            <a:pPr>
              <a:buNone/>
            </a:pPr>
            <a:r>
              <a:rPr lang="ru-RU" dirty="0" smtClean="0"/>
              <a:t>Таким образом, Смерть книги станет одновременно и Смертью цивилизации, как об этом и предупреждал в своем знаменитом романе «451 по Фаренгейту» </a:t>
            </a:r>
            <a:r>
              <a:rPr lang="ru-RU" dirty="0" err="1" smtClean="0"/>
              <a:t>Рэй</a:t>
            </a:r>
            <a:r>
              <a:rPr lang="ru-RU" dirty="0" smtClean="0"/>
              <a:t> </a:t>
            </a:r>
            <a:r>
              <a:rPr lang="ru-RU" dirty="0" err="1" smtClean="0"/>
              <a:t>Брэдбери</a:t>
            </a:r>
            <a:r>
              <a:rPr lang="ru-RU" dirty="0" smtClean="0"/>
              <a:t>.</a:t>
            </a:r>
            <a:endParaRPr lang="ru-RU" dirty="0"/>
          </a:p>
        </p:txBody>
      </p:sp>
      <p:pic>
        <p:nvPicPr>
          <p:cNvPr id="5" name="Рисунок 4" descr="193268757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57158" y="1785926"/>
            <a:ext cx="4515065" cy="300039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Rej_Bredberi__451°_po_Farengejtu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072198" y="2786058"/>
            <a:ext cx="1905000" cy="286702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4643446"/>
            <a:ext cx="9144000" cy="1714512"/>
          </a:xfrm>
        </p:spPr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ru-RU" dirty="0" smtClean="0"/>
              <a:t>А проект «Моя книга» есть попытка противостояния засилью масс-культуры, попытка сохранения Индивидуальности, «лица (с) не общим выраженьем».</a:t>
            </a:r>
            <a:endParaRPr lang="ru-RU" dirty="0"/>
          </a:p>
        </p:txBody>
      </p:sp>
      <p:pic>
        <p:nvPicPr>
          <p:cNvPr id="4" name="Рисунок 3" descr="parna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72000" y="1357298"/>
            <a:ext cx="4429156" cy="2952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 descr="muses_8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0" y="0"/>
            <a:ext cx="4678943" cy="30003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2543180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dirty="0" smtClean="0"/>
              <a:t> </a:t>
            </a:r>
            <a:r>
              <a:rPr lang="ru-RU" sz="2400" dirty="0" smtClean="0">
                <a:latin typeface="Georgia" pitchFamily="18" charset="0"/>
              </a:rPr>
              <a:t>Книга сыграла едва ли не решающую роль в </a:t>
            </a:r>
            <a:r>
              <a:rPr lang="de-DE" sz="2400" dirty="0" smtClean="0">
                <a:latin typeface="Georgia" pitchFamily="18" charset="0"/>
              </a:rPr>
              <a:t>„</a:t>
            </a:r>
            <a:r>
              <a:rPr lang="ru-RU" sz="2400" dirty="0" smtClean="0">
                <a:latin typeface="Georgia" pitchFamily="18" charset="0"/>
              </a:rPr>
              <a:t>цивилизационном</a:t>
            </a:r>
            <a:r>
              <a:rPr lang="de-DE" sz="2400" dirty="0" smtClean="0">
                <a:latin typeface="Georgia" pitchFamily="18" charset="0"/>
              </a:rPr>
              <a:t>“</a:t>
            </a:r>
            <a:r>
              <a:rPr lang="ru-RU" sz="2400" dirty="0" smtClean="0">
                <a:latin typeface="Georgia" pitchFamily="18" charset="0"/>
              </a:rPr>
              <a:t> процессе, книга передавала знания от поколения к поколению, книга формировала вкус, книга учила и воспитывала; сначала рукописная, потом печатная.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4" name="Рисунок 3" descr="big-22549.jpe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548572" y="2071678"/>
            <a:ext cx="4595428" cy="3443508"/>
          </a:xfrm>
          <a:prstGeom prst="roundRect">
            <a:avLst>
              <a:gd name="adj" fmla="val 4167"/>
            </a:avLst>
          </a:prstGeom>
          <a:solidFill>
            <a:srgbClr val="FFFFFF"/>
          </a:solidFill>
          <a:ln w="76200" cap="sq">
            <a:solidFill>
              <a:srgbClr val="292929"/>
            </a:solidFill>
            <a:miter lim="800000"/>
          </a:ln>
          <a:effectLst>
            <a:reflection blurRad="12700" stA="28000" endPos="28000" dist="5000" dir="5400000" sy="-100000" algn="bl" rotWithShape="0"/>
          </a:effectLst>
          <a:scene3d>
            <a:camera prst="orthographicFront"/>
            <a:lightRig rig="threePt" dir="t">
              <a:rot lat="0" lon="0" rev="2700000"/>
            </a:lightRig>
          </a:scene3d>
          <a:sp3d>
            <a:bevelT h="38100"/>
            <a:contourClr>
              <a:srgbClr val="C0C0C0"/>
            </a:contourClr>
          </a:sp3d>
        </p:spPr>
      </p:pic>
      <p:sp>
        <p:nvSpPr>
          <p:cNvPr id="5" name="TextBox 4"/>
          <p:cNvSpPr txBox="1"/>
          <p:nvPr/>
        </p:nvSpPr>
        <p:spPr>
          <a:xfrm>
            <a:off x="4786314" y="5643578"/>
            <a:ext cx="435768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Первая печатная книга в России(1564г.)</a:t>
            </a:r>
            <a:endParaRPr lang="ru-RU" dirty="0"/>
          </a:p>
        </p:txBody>
      </p:sp>
      <p:pic>
        <p:nvPicPr>
          <p:cNvPr id="6" name="Рисунок 5" descr="43776_original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42844" y="3071810"/>
            <a:ext cx="4189597" cy="2786082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14282" y="0"/>
            <a:ext cx="8429652" cy="4357718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 С развитием интернета, информационных технологий книга печатная все чаще заменяется электронной. На всемирной книжной выставке во Франкфурте уже более 30% всей представляемой продукции – электронные издания. </a:t>
            </a:r>
          </a:p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Означает ли это начало конца старой, доброй, пахнущей типографской краской Книги? «Смерть» книги?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5" name="Рисунок 4" descr="969857956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42845" y="3071810"/>
            <a:ext cx="4322000" cy="288133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6" name="Рисунок 5" descr="0,,17144567_303,0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43438" y="4143380"/>
            <a:ext cx="4373674" cy="246175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0" y="0"/>
            <a:ext cx="9144000" cy="1000132"/>
          </a:xfrm>
        </p:spPr>
        <p:txBody>
          <a:bodyPr>
            <a:normAutofit fontScale="92500" lnSpcReduction="10000"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С этим вопросом мы обратились к группе слушателей одного из немецких курсов по совершенствованию медицинского образования.</a:t>
            </a:r>
            <a:endParaRPr lang="ru-RU" sz="2400" dirty="0">
              <a:latin typeface="Georgia" pitchFamily="18" charset="0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0" y="4149566"/>
            <a:ext cx="7072330" cy="2708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600" b="1" dirty="0" smtClean="0">
                <a:latin typeface="Comic Sans MS" pitchFamily="66" charset="0"/>
              </a:rPr>
              <a:t>Социологический опрос</a:t>
            </a:r>
          </a:p>
          <a:p>
            <a:r>
              <a:rPr lang="ru-RU" sz="1400" dirty="0" smtClean="0"/>
              <a:t>В опросе участвовали 15 человек, в возрасте от 20 до 60 лет.</a:t>
            </a:r>
          </a:p>
          <a:p>
            <a:r>
              <a:rPr lang="ru-RU" sz="1400" dirty="0" smtClean="0"/>
              <a:t>Любопытным для нас также показался вопрос о времени, затрачиваемом на чтение художественной литературы ежедневно.</a:t>
            </a:r>
          </a:p>
          <a:p>
            <a:r>
              <a:rPr lang="ru-RU" sz="1400" dirty="0" smtClean="0"/>
              <a:t>«Тратят» в день на чтение не более 30 минут – 5 человек, из них в возрасте от 20 до 39 - 1 человек, 4 человека в возрасте до 60 лет.</a:t>
            </a:r>
          </a:p>
          <a:p>
            <a:r>
              <a:rPr lang="ru-RU" sz="1400" dirty="0" smtClean="0"/>
              <a:t>Около часа в день «тратят» на чтение художественной литературы 3 участника опроса. 2 из них в возрасте от 20 до 39 лет, 1 – от 40 до 60 лет.</a:t>
            </a:r>
          </a:p>
          <a:p>
            <a:r>
              <a:rPr lang="ru-RU" sz="1400" dirty="0" smtClean="0"/>
              <a:t>Около двух часов посвящают в день художественной литературе 5 участников опроса. Из них двое – в возрасте от 20 до 39 лет, и трое участников – в возрасте после 40 лет. </a:t>
            </a:r>
          </a:p>
          <a:p>
            <a:r>
              <a:rPr lang="ru-RU" sz="1400" dirty="0" smtClean="0"/>
              <a:t>Таким образом, даже в среде европейского среднего класса остается устойчивым интерес к художественной литературе, к КНИГЕ. </a:t>
            </a:r>
            <a:endParaRPr lang="ru-RU" sz="1400" dirty="0"/>
          </a:p>
        </p:txBody>
      </p:sp>
      <p:graphicFrame>
        <p:nvGraphicFramePr>
          <p:cNvPr id="5" name="Диаграмма 4"/>
          <p:cNvGraphicFramePr/>
          <p:nvPr/>
        </p:nvGraphicFramePr>
        <p:xfrm>
          <a:off x="0" y="1428736"/>
          <a:ext cx="4643438" cy="25717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graphicFrame>
        <p:nvGraphicFramePr>
          <p:cNvPr id="6" name="Диаграмма 5"/>
          <p:cNvGraphicFramePr/>
          <p:nvPr/>
        </p:nvGraphicFramePr>
        <p:xfrm>
          <a:off x="4572000" y="1500174"/>
          <a:ext cx="4572000" cy="242886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/>
        </p:nvGraphicFramePr>
        <p:xfrm>
          <a:off x="1285852" y="500042"/>
          <a:ext cx="6096000" cy="219456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1317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Cambria"/>
                          <a:ea typeface="ＭＳ 明朝"/>
                          <a:cs typeface="Times New Roman"/>
                        </a:rPr>
                        <a:t>Ihr Alter   10-14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15-19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Lucida Grande"/>
                          <a:ea typeface="ＭＳ 明朝"/>
                          <a:cs typeface="Times New Roman"/>
                        </a:rPr>
                        <a:t>  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20-39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40-60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Jahre.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Lesen Sie gerne Bücher (außer Fachliteratur)?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          Ja 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                       nein 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Wie viel Zeit vertreiben Sie sich mit Lesen (pro Tag)?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                                Min.                                    Std.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Geben Sie Vorzug 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                          einem elektronischen Buch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                       oder einem gedruckten Buch </a:t>
                      </a:r>
                      <a:r>
                        <a:rPr lang="de-DE" sz="1600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de-DE" sz="1600" dirty="0">
                          <a:latin typeface="Lucida Grande"/>
                          <a:ea typeface="ＭＳ 明朝"/>
                          <a:cs typeface="Times New Roman"/>
                        </a:rPr>
                        <a:t>  ?    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16" marR="66616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31407322"/>
              </p:ext>
            </p:extLst>
          </p:nvPr>
        </p:nvGraphicFramePr>
        <p:xfrm>
          <a:off x="1285852" y="3429000"/>
          <a:ext cx="6096000" cy="2621280"/>
        </p:xfrm>
        <a:graphic>
          <a:graphicData uri="http://schemas.openxmlformats.org/drawingml/2006/table">
            <a:tbl>
              <a:tblPr/>
              <a:tblGrid>
                <a:gridCol w="6096000"/>
              </a:tblGrid>
              <a:tr h="25462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endParaRPr lang="de-DE" sz="16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Их возраст 10-14 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 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15-19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 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20-39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 </a:t>
                      </a:r>
                      <a:r>
                        <a:rPr lang="de-DE" sz="1200" b="1" dirty="0"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40-60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 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лет. 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/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Вам нравится читать книги (кроме литературы)? 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            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Да                                                                  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Нет 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/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Сколько времени вы </a:t>
                      </a:r>
                      <a:r>
                        <a:rPr lang="de-DE" sz="1200" b="1" dirty="0" err="1" smtClean="0">
                          <a:latin typeface="Cambria"/>
                          <a:ea typeface="ＭＳ 明朝"/>
                          <a:cs typeface="Times New Roman"/>
                        </a:rPr>
                        <a:t>тратите</a:t>
                      </a:r>
                      <a:r>
                        <a:rPr lang="de-DE" sz="1200" b="1" dirty="0" smtClean="0"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de-DE" sz="1200" b="1" dirty="0" err="1" smtClean="0">
                          <a:latin typeface="Cambria"/>
                          <a:ea typeface="ＭＳ 明朝"/>
                          <a:cs typeface="Times New Roman"/>
                        </a:rPr>
                        <a:t>на</a:t>
                      </a:r>
                      <a:r>
                        <a:rPr lang="ru-RU" sz="1200" b="1" dirty="0" smtClean="0">
                          <a:latin typeface="Cambria"/>
                          <a:ea typeface="ＭＳ 明朝"/>
                          <a:cs typeface="Times New Roman"/>
                        </a:rPr>
                        <a:t> 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чтение (в день)? 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                                   Минут                                       Часов </a:t>
                      </a: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/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Отдаёте  предпочтение 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                            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Электронная книга</a:t>
                      </a:r>
                      <a:b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                            </a:t>
                      </a:r>
                      <a:r>
                        <a:rPr lang="de-DE" sz="1200" b="1" dirty="0">
                          <a:solidFill>
                            <a:srgbClr val="008000"/>
                          </a:solidFill>
                          <a:latin typeface="Wingdings"/>
                          <a:ea typeface="ＭＳ 明朝"/>
                          <a:cs typeface="Lucida Grande"/>
                        </a:rPr>
                        <a:t>¢</a:t>
                      </a:r>
                      <a:r>
                        <a:rPr lang="ru-RU" sz="1200" b="1" dirty="0">
                          <a:latin typeface="Cambria"/>
                          <a:ea typeface="ＭＳ 明朝"/>
                          <a:cs typeface="Times New Roman"/>
                        </a:rPr>
                        <a:t>или печатная книга?</a:t>
                      </a:r>
                      <a:r>
                        <a:rPr lang="ru-RU" sz="1200" dirty="0">
                          <a:latin typeface="Cambria"/>
                          <a:ea typeface="ＭＳ 明朝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Cambria"/>
                          <a:ea typeface="ＭＳ 明朝"/>
                          <a:cs typeface="Times New Roman"/>
                        </a:rPr>
                      </a:br>
                      <a:r>
                        <a:rPr lang="ru-RU" sz="1200" dirty="0">
                          <a:latin typeface="Cambria"/>
                          <a:ea typeface="ＭＳ 明朝"/>
                          <a:cs typeface="Times New Roman"/>
                        </a:rPr>
                        <a:t/>
                      </a:r>
                      <a:br>
                        <a:rPr lang="ru-RU" sz="1200" dirty="0">
                          <a:latin typeface="Cambria"/>
                          <a:ea typeface="ＭＳ 明朝"/>
                          <a:cs typeface="Times New Roman"/>
                        </a:rPr>
                      </a:br>
                      <a:endParaRPr lang="ru-RU" sz="1200" dirty="0">
                        <a:latin typeface="Cambria"/>
                        <a:ea typeface="ＭＳ 明朝"/>
                        <a:cs typeface="Times New Roman"/>
                      </a:endParaRPr>
                    </a:p>
                  </a:txBody>
                  <a:tcPr marL="66616" marR="66616" marT="0" marB="0">
                    <a:lnL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85720" y="142852"/>
            <a:ext cx="8229600" cy="2000264"/>
          </a:xfrm>
        </p:spPr>
        <p:txBody>
          <a:bodyPr>
            <a:normAutofit/>
          </a:bodyPr>
          <a:lstStyle/>
          <a:p>
            <a:pPr>
              <a:buNone/>
            </a:pPr>
            <a:r>
              <a:rPr lang="ru-RU" sz="2400" dirty="0" smtClean="0">
                <a:latin typeface="Georgia" pitchFamily="18" charset="0"/>
              </a:rPr>
              <a:t>По нашему  мнению, книга никогда не сможет утратить свое главное предназначение – культурное и эстетическое. И в качестве основного доказательства этой гипотезы мы представляем творческий проект «Моя книга». </a:t>
            </a:r>
            <a:endParaRPr lang="ru-RU" sz="2400" dirty="0">
              <a:latin typeface="Georgia" pitchFamily="18" charset="0"/>
            </a:endParaRPr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52042" y="2031504"/>
            <a:ext cx="546735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Школа\Desktop\20.02.14.  книжный проект от А.А\Book.gif"/>
          <p:cNvPicPr>
            <a:picLocks noChangeAspect="1" noChangeArrowheads="1" noCrop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17154" y="620688"/>
            <a:ext cx="6144682" cy="5328592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8384571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400">
        <p14:reveal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</TotalTime>
  <Words>1388</Words>
  <Application>Microsoft Office PowerPoint</Application>
  <PresentationFormat>Экран (4:3)</PresentationFormat>
  <Paragraphs>96</Paragraphs>
  <Slides>36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36</vt:i4>
      </vt:variant>
    </vt:vector>
  </HeadingPairs>
  <TitlesOfParts>
    <vt:vector size="37" baseType="lpstr">
      <vt:lpstr>Тема Office</vt:lpstr>
      <vt:lpstr>Проект «ПРОТЯНУЛ ЗА КНИЖКОЙ РУКУ, А ЁЁ НА ПОЛКЕ НЕТ!» (СУДЬБА КНИГИ В  СОВРЕМЕННОМ МИРЕ)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Проект «Книга»</dc:title>
  <dc:creator>Школа</dc:creator>
  <cp:lastModifiedBy>Школа</cp:lastModifiedBy>
  <cp:revision>93</cp:revision>
  <dcterms:modified xsi:type="dcterms:W3CDTF">2014-03-13T10:58:32Z</dcterms:modified>
</cp:coreProperties>
</file>