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75" r:id="rId2"/>
    <p:sldId id="274" r:id="rId3"/>
    <p:sldId id="257" r:id="rId4"/>
    <p:sldId id="258" r:id="rId5"/>
    <p:sldId id="272" r:id="rId6"/>
    <p:sldId id="259" r:id="rId7"/>
    <p:sldId id="262" r:id="rId8"/>
    <p:sldId id="263" r:id="rId9"/>
    <p:sldId id="264" r:id="rId10"/>
    <p:sldId id="265" r:id="rId11"/>
    <p:sldId id="273"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13.03.2014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19B0651-EE4F-4900-A07F-96A6BFA9D0F0}"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13.03.2014</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13.03.2014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13.03.2014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13.03.2014</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4C71EC6-210F-42DE-9C53-41977AD35B3D}" type="datetimeFigureOut">
              <a:rPr lang="ru-RU" smtClean="0"/>
              <a:t>13.03.2014</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133" y="188640"/>
            <a:ext cx="8673033" cy="1477328"/>
          </a:xfrm>
          <a:prstGeom prst="rect">
            <a:avLst/>
          </a:prstGeom>
          <a:noFill/>
        </p:spPr>
        <p:txBody>
          <a:bodyPr wrap="square" rtlCol="0">
            <a:spAutoFit/>
          </a:bodyPr>
          <a:lstStyle/>
          <a:p>
            <a:pPr algn="ctr"/>
            <a:r>
              <a:rPr lang="ru-RU" u="sng" dirty="0"/>
              <a:t>Министерство иностранных дел Российской Федерации</a:t>
            </a:r>
          </a:p>
          <a:p>
            <a:pPr algn="ctr"/>
            <a:r>
              <a:rPr lang="ru-RU" u="sng" dirty="0"/>
              <a:t>Средняя общеобразовательная школа с углубленным изучением иностранного языка при Генконсульстве России </a:t>
            </a:r>
            <a:r>
              <a:rPr lang="ru-RU" u="sng" dirty="0" smtClean="0"/>
              <a:t>в</a:t>
            </a:r>
            <a:r>
              <a:rPr lang="en-US" u="sng" dirty="0" smtClean="0"/>
              <a:t> </a:t>
            </a:r>
            <a:r>
              <a:rPr lang="ru-RU" u="sng" dirty="0" smtClean="0"/>
              <a:t>ФРГ, </a:t>
            </a:r>
          </a:p>
          <a:p>
            <a:pPr algn="ctr"/>
            <a:r>
              <a:rPr lang="ru-RU" u="sng" dirty="0" smtClean="0"/>
              <a:t> </a:t>
            </a:r>
            <a:r>
              <a:rPr lang="ru-RU" u="sng" dirty="0"/>
              <a:t>г</a:t>
            </a:r>
            <a:r>
              <a:rPr lang="ru-RU" u="sng" dirty="0" smtClean="0"/>
              <a:t>. Бонн</a:t>
            </a:r>
            <a:endParaRPr lang="de-DE" u="sng" dirty="0"/>
          </a:p>
          <a:p>
            <a:endParaRPr lang="de-DE" dirty="0"/>
          </a:p>
        </p:txBody>
      </p:sp>
      <p:sp>
        <p:nvSpPr>
          <p:cNvPr id="6" name="Прямоугольник 5"/>
          <p:cNvSpPr/>
          <p:nvPr/>
        </p:nvSpPr>
        <p:spPr>
          <a:xfrm>
            <a:off x="395536" y="1772816"/>
            <a:ext cx="8424936"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de-DE" sz="3200" b="1" dirty="0">
                <a:ln w="50800"/>
                <a:solidFill>
                  <a:schemeClr val="accent1">
                    <a:lumMod val="75000"/>
                  </a:schemeClr>
                </a:solidFill>
                <a:effectLst>
                  <a:outerShdw blurRad="38100" dist="38100" dir="2700000" algn="tl">
                    <a:srgbClr val="000000">
                      <a:alpha val="43137"/>
                    </a:srgbClr>
                  </a:outerShdw>
                </a:effectLst>
              </a:rPr>
              <a:t>Stereotype und Vorurteile in der</a:t>
            </a:r>
          </a:p>
          <a:p>
            <a:pPr algn="ctr"/>
            <a:r>
              <a:rPr lang="de-DE" sz="3200" b="1" dirty="0">
                <a:ln w="50800"/>
                <a:solidFill>
                  <a:schemeClr val="accent1">
                    <a:lumMod val="75000"/>
                  </a:schemeClr>
                </a:solidFill>
                <a:effectLst>
                  <a:outerShdw blurRad="38100" dist="38100" dir="2700000" algn="tl">
                    <a:srgbClr val="000000">
                      <a:alpha val="43137"/>
                    </a:srgbClr>
                  </a:outerShdw>
                </a:effectLst>
              </a:rPr>
              <a:t>Geschichte der deutsch-russischen Beziehungen</a:t>
            </a:r>
            <a:endParaRPr lang="ru-RU" sz="3200" b="1" dirty="0">
              <a:ln w="50800"/>
              <a:solidFill>
                <a:schemeClr val="accent1">
                  <a:lumMod val="75000"/>
                </a:schemeClr>
              </a:solidFill>
              <a:effectLst>
                <a:outerShdw blurRad="38100" dist="38100" dir="2700000" algn="tl">
                  <a:srgbClr val="000000">
                    <a:alpha val="43137"/>
                  </a:srgbClr>
                </a:outerShdw>
              </a:effectLst>
            </a:endParaRPr>
          </a:p>
        </p:txBody>
      </p:sp>
      <p:sp>
        <p:nvSpPr>
          <p:cNvPr id="8" name="TextBox 7"/>
          <p:cNvSpPr txBox="1"/>
          <p:nvPr/>
        </p:nvSpPr>
        <p:spPr>
          <a:xfrm>
            <a:off x="6156176" y="4653136"/>
            <a:ext cx="2664296" cy="2031325"/>
          </a:xfrm>
          <a:prstGeom prst="rect">
            <a:avLst/>
          </a:prstGeom>
          <a:noFill/>
        </p:spPr>
        <p:txBody>
          <a:bodyPr wrap="square" rtlCol="0">
            <a:spAutoFit/>
          </a:bodyPr>
          <a:lstStyle/>
          <a:p>
            <a:r>
              <a:rPr lang="ru-RU" dirty="0"/>
              <a:t>Автор работы:</a:t>
            </a:r>
          </a:p>
          <a:p>
            <a:r>
              <a:rPr lang="ru-RU" dirty="0"/>
              <a:t> </a:t>
            </a:r>
            <a:r>
              <a:rPr lang="ru-RU" dirty="0" err="1"/>
              <a:t>Картанбаев</a:t>
            </a:r>
            <a:r>
              <a:rPr lang="ru-RU" dirty="0"/>
              <a:t> </a:t>
            </a:r>
            <a:r>
              <a:rPr lang="ru-RU" dirty="0" err="1"/>
              <a:t>Эрмек</a:t>
            </a:r>
            <a:r>
              <a:rPr lang="ru-RU" dirty="0"/>
              <a:t>, </a:t>
            </a:r>
            <a:endParaRPr lang="ru-RU" dirty="0" smtClean="0"/>
          </a:p>
          <a:p>
            <a:r>
              <a:rPr lang="ru-RU" dirty="0"/>
              <a:t> </a:t>
            </a:r>
            <a:r>
              <a:rPr lang="ru-RU" dirty="0" smtClean="0"/>
              <a:t>9 </a:t>
            </a:r>
            <a:r>
              <a:rPr lang="ru-RU" dirty="0"/>
              <a:t>класс</a:t>
            </a:r>
          </a:p>
          <a:p>
            <a:r>
              <a:rPr lang="ru-RU" dirty="0"/>
              <a:t>Руководитель: </a:t>
            </a:r>
          </a:p>
          <a:p>
            <a:r>
              <a:rPr lang="ru-RU" dirty="0" err="1"/>
              <a:t>Халатин</a:t>
            </a:r>
            <a:r>
              <a:rPr lang="ru-RU" dirty="0"/>
              <a:t> В.И, учитель немецкого языка</a:t>
            </a:r>
            <a:endParaRPr lang="de-DE" dirty="0"/>
          </a:p>
          <a:p>
            <a:endParaRPr lang="de-DE" dirty="0"/>
          </a:p>
        </p:txBody>
      </p:sp>
      <p:pic>
        <p:nvPicPr>
          <p:cNvPr id="1026" name="Picture 2" descr="C:\Users\Школа\Desktop\Interkulturelle Kommunikation\partnerschaft_rdax_90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429000"/>
            <a:ext cx="5829969"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64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7560840" cy="847488"/>
          </a:xfrm>
        </p:spPr>
        <p:txBody>
          <a:bodyPr>
            <a:normAutofit/>
          </a:bodyPr>
          <a:lstStyle/>
          <a:p>
            <a:pPr algn="ctr"/>
            <a:r>
              <a:rPr lang="de-DE" sz="3600" b="1" dirty="0" smtClean="0">
                <a:solidFill>
                  <a:schemeClr val="accent1"/>
                </a:solidFill>
                <a:effectLst>
                  <a:outerShdw blurRad="38100" dist="38100" dir="2700000" algn="tl">
                    <a:srgbClr val="000000">
                      <a:alpha val="43137"/>
                    </a:srgbClr>
                  </a:outerShdw>
                </a:effectLst>
              </a:rPr>
              <a:t>RUSSEN- UND RUSSLANDBILD</a:t>
            </a:r>
            <a:endParaRPr lang="de-DE" sz="3600" b="1" dirty="0">
              <a:solidFill>
                <a:schemeClr val="accent1"/>
              </a:solidFill>
              <a:effectLst>
                <a:outerShdw blurRad="38100" dist="38100" dir="2700000" algn="tl">
                  <a:srgbClr val="000000">
                    <a:alpha val="43137"/>
                  </a:srgbClr>
                </a:outerShdw>
              </a:effectLst>
            </a:endParaRPr>
          </a:p>
        </p:txBody>
      </p:sp>
      <p:sp>
        <p:nvSpPr>
          <p:cNvPr id="3" name="Объект 2"/>
          <p:cNvSpPr>
            <a:spLocks noGrp="1"/>
          </p:cNvSpPr>
          <p:nvPr>
            <p:ph sz="quarter" idx="1"/>
          </p:nvPr>
        </p:nvSpPr>
        <p:spPr>
          <a:xfrm>
            <a:off x="395609" y="4077072"/>
            <a:ext cx="4104456" cy="1656184"/>
          </a:xfrm>
        </p:spPr>
        <p:txBody>
          <a:bodyPr>
            <a:normAutofit/>
          </a:bodyPr>
          <a:lstStyle/>
          <a:p>
            <a:pPr marL="0" indent="0">
              <a:buNone/>
            </a:pPr>
            <a:r>
              <a:rPr lang="de-DE" sz="2000" i="0" dirty="0" smtClean="0">
                <a:latin typeface="Times New Roman" panose="02020603050405020304" pitchFamily="18" charset="0"/>
                <a:cs typeface="Times New Roman" panose="02020603050405020304" pitchFamily="18" charset="0"/>
              </a:rPr>
              <a:t>Deutsche Studenten charakterisieren </a:t>
            </a:r>
            <a:r>
              <a:rPr lang="de-DE" sz="2000" dirty="0">
                <a:latin typeface="Times New Roman" panose="02020603050405020304" pitchFamily="18" charset="0"/>
                <a:cs typeface="Times New Roman" panose="02020603050405020304" pitchFamily="18" charset="0"/>
              </a:rPr>
              <a:t>r</a:t>
            </a:r>
            <a:r>
              <a:rPr lang="de-DE" sz="2000" i="0" dirty="0" smtClean="0">
                <a:latin typeface="Times New Roman" panose="02020603050405020304" pitchFamily="18" charset="0"/>
                <a:cs typeface="Times New Roman" panose="02020603050405020304" pitchFamily="18" charset="0"/>
              </a:rPr>
              <a:t>ussische </a:t>
            </a:r>
            <a:r>
              <a:rPr lang="de-DE" sz="2000" dirty="0" smtClean="0">
                <a:latin typeface="Times New Roman" panose="02020603050405020304" pitchFamily="18" charset="0"/>
                <a:cs typeface="Times New Roman" panose="02020603050405020304" pitchFamily="18" charset="0"/>
              </a:rPr>
              <a:t>A</a:t>
            </a:r>
            <a:r>
              <a:rPr lang="de-DE" sz="2000" i="0" dirty="0" smtClean="0">
                <a:latin typeface="Times New Roman" panose="02020603050405020304" pitchFamily="18" charset="0"/>
                <a:cs typeface="Times New Roman" panose="02020603050405020304" pitchFamily="18" charset="0"/>
              </a:rPr>
              <a:t>ltersgenossen so: trinkfreudig, gastfreundlich, traditionsbewusst, fröhlich, patriotisch.</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0065" y="3728911"/>
            <a:ext cx="3521587" cy="21602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324" y="1205143"/>
            <a:ext cx="3130372" cy="22322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4178323" y="1205143"/>
            <a:ext cx="4165072" cy="2523768"/>
          </a:xfrm>
          <a:prstGeom prst="rect">
            <a:avLst/>
          </a:prstGeom>
          <a:noFill/>
        </p:spPr>
        <p:txBody>
          <a:bodyPr wrap="square" rtlCol="0">
            <a:spAutoFit/>
          </a:bodyPr>
          <a:lstStyle/>
          <a:p>
            <a:r>
              <a:rPr lang="de-DE" sz="2000" dirty="0">
                <a:latin typeface="Times New Roman" panose="02020603050405020304" pitchFamily="18" charset="0"/>
                <a:cs typeface="Times New Roman" panose="02020603050405020304" pitchFamily="18" charset="0"/>
              </a:rPr>
              <a:t>Die Deutschen sehen den Russen als gutmütig und grausam, liederlich, versoffen, leidensfähig, als faul und dumm, aber auch pfiffig. Im „russischen Bären“ erkennt man eine „weite Seele“ und  „ein kindliches Gemüt“</a:t>
            </a:r>
          </a:p>
          <a:p>
            <a:endParaRPr lang="de-DE" dirty="0"/>
          </a:p>
        </p:txBody>
      </p:sp>
    </p:spTree>
    <p:extLst>
      <p:ext uri="{BB962C8B-B14F-4D97-AF65-F5344CB8AC3E}">
        <p14:creationId xmlns:p14="http://schemas.microsoft.com/office/powerpoint/2010/main" val="3927279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88640"/>
            <a:ext cx="4680520" cy="720080"/>
          </a:xfrm>
        </p:spPr>
        <p:txBody>
          <a:bodyPr/>
          <a:lstStyle/>
          <a:p>
            <a:r>
              <a:rPr lang="de-DE" sz="3600" b="1" dirty="0" smtClean="0">
                <a:solidFill>
                  <a:schemeClr val="accent1"/>
                </a:solidFill>
                <a:effectLst>
                  <a:outerShdw blurRad="38100" dist="38100" dir="2700000" algn="tl">
                    <a:srgbClr val="000000">
                      <a:alpha val="43137"/>
                    </a:srgbClr>
                  </a:outerShdw>
                </a:effectLst>
              </a:rPr>
              <a:t>Verwendete Literatur</a:t>
            </a:r>
            <a:endParaRPr lang="de-DE" sz="3600" b="1" dirty="0">
              <a:solidFill>
                <a:schemeClr val="accent1"/>
              </a:solidFill>
              <a:effectLst>
                <a:outerShdw blurRad="38100" dist="38100" dir="2700000" algn="tl">
                  <a:srgbClr val="000000">
                    <a:alpha val="43137"/>
                  </a:srgbClr>
                </a:outerShdw>
              </a:effectLst>
            </a:endParaRPr>
          </a:p>
        </p:txBody>
      </p:sp>
      <p:sp>
        <p:nvSpPr>
          <p:cNvPr id="4" name="TextBox 3"/>
          <p:cNvSpPr txBox="1"/>
          <p:nvPr/>
        </p:nvSpPr>
        <p:spPr>
          <a:xfrm>
            <a:off x="1907704" y="1044604"/>
            <a:ext cx="5184576" cy="646331"/>
          </a:xfrm>
          <a:prstGeom prst="rect">
            <a:avLst/>
          </a:prstGeom>
          <a:noFill/>
        </p:spPr>
        <p:txBody>
          <a:bodyPr wrap="square" rtlCol="0">
            <a:spAutoFit/>
          </a:bodyPr>
          <a:lstStyle/>
          <a:p>
            <a:r>
              <a:rPr lang="de-DE" dirty="0" smtClean="0"/>
              <a:t>Kopelew L.: Russen und Russland aus deutscher Sicht. </a:t>
            </a:r>
          </a:p>
          <a:p>
            <a:r>
              <a:rPr lang="de-DE" dirty="0" smtClean="0"/>
              <a:t>Wilhelm Fink Verlag, München 2000                    </a:t>
            </a:r>
            <a:endParaRPr lang="de-DE" dirty="0"/>
          </a:p>
        </p:txBody>
      </p:sp>
      <p:sp>
        <p:nvSpPr>
          <p:cNvPr id="6" name="TextBox 5"/>
          <p:cNvSpPr txBox="1"/>
          <p:nvPr/>
        </p:nvSpPr>
        <p:spPr>
          <a:xfrm>
            <a:off x="1907704" y="2060848"/>
            <a:ext cx="5328592" cy="646331"/>
          </a:xfrm>
          <a:prstGeom prst="rect">
            <a:avLst/>
          </a:prstGeom>
          <a:noFill/>
        </p:spPr>
        <p:txBody>
          <a:bodyPr wrap="square" rtlCol="0">
            <a:spAutoFit/>
          </a:bodyPr>
          <a:lstStyle/>
          <a:p>
            <a:r>
              <a:rPr lang="de-DE" dirty="0" smtClean="0"/>
              <a:t>Sievers L.: Deutsche und Russen Tausend Jahre gemeinsame Geschichte. Gruner + Jahr, Hamburg 1991</a:t>
            </a:r>
            <a:endParaRPr lang="de-DE" dirty="0"/>
          </a:p>
        </p:txBody>
      </p:sp>
      <p:sp>
        <p:nvSpPr>
          <p:cNvPr id="7" name="TextBox 6"/>
          <p:cNvSpPr txBox="1"/>
          <p:nvPr/>
        </p:nvSpPr>
        <p:spPr>
          <a:xfrm>
            <a:off x="1907704" y="3002459"/>
            <a:ext cx="5184576" cy="923330"/>
          </a:xfrm>
          <a:prstGeom prst="rect">
            <a:avLst/>
          </a:prstGeom>
          <a:noFill/>
        </p:spPr>
        <p:txBody>
          <a:bodyPr wrap="square" rtlCol="0">
            <a:spAutoFit/>
          </a:bodyPr>
          <a:lstStyle/>
          <a:p>
            <a:r>
              <a:rPr lang="de-DE" dirty="0" smtClean="0"/>
              <a:t>Hecker H.: Russen und Deutsche in der gegenseitigen Wahrnehmung. Nomos Verlagsgesellschaft,  Baden-Baden 1993.</a:t>
            </a:r>
            <a:endParaRPr lang="de-DE" dirty="0"/>
          </a:p>
        </p:txBody>
      </p:sp>
    </p:spTree>
    <p:extLst>
      <p:ext uri="{BB962C8B-B14F-4D97-AF65-F5344CB8AC3E}">
        <p14:creationId xmlns:p14="http://schemas.microsoft.com/office/powerpoint/2010/main" val="256229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16632"/>
            <a:ext cx="7772400" cy="926976"/>
          </a:xfrm>
        </p:spPr>
        <p:txBody>
          <a:bodyPr>
            <a:normAutofit/>
          </a:bodyPr>
          <a:lstStyle/>
          <a:p>
            <a:r>
              <a:rPr lang="en-US" sz="3200" b="1" dirty="0" err="1">
                <a:solidFill>
                  <a:schemeClr val="accent1"/>
                </a:solidFill>
                <a:effectLst>
                  <a:outerShdw blurRad="38100" dist="38100" dir="2700000" algn="tl">
                    <a:srgbClr val="000000">
                      <a:alpha val="43137"/>
                    </a:srgbClr>
                  </a:outerShdw>
                </a:effectLst>
              </a:rPr>
              <a:t>Interkulturelle</a:t>
            </a:r>
            <a:r>
              <a:rPr lang="en-US" sz="3200" b="1" dirty="0">
                <a:solidFill>
                  <a:schemeClr val="accent1"/>
                </a:solidFill>
                <a:effectLst>
                  <a:outerShdw blurRad="38100" dist="38100" dir="2700000" algn="tl">
                    <a:srgbClr val="000000">
                      <a:alpha val="43137"/>
                    </a:srgbClr>
                  </a:outerShdw>
                </a:effectLst>
              </a:rPr>
              <a:t> </a:t>
            </a:r>
            <a:r>
              <a:rPr lang="en-US" sz="3200" b="1" dirty="0" err="1">
                <a:solidFill>
                  <a:schemeClr val="accent1"/>
                </a:solidFill>
                <a:effectLst>
                  <a:outerShdw blurRad="38100" dist="38100" dir="2700000" algn="tl">
                    <a:srgbClr val="000000">
                      <a:alpha val="43137"/>
                    </a:srgbClr>
                  </a:outerShdw>
                </a:effectLst>
              </a:rPr>
              <a:t>Kommunikation</a:t>
            </a:r>
            <a:endParaRPr lang="de-DE" sz="3200" dirty="0"/>
          </a:p>
        </p:txBody>
      </p:sp>
      <p:sp>
        <p:nvSpPr>
          <p:cNvPr id="7" name="TextBox 6"/>
          <p:cNvSpPr txBox="1"/>
          <p:nvPr/>
        </p:nvSpPr>
        <p:spPr>
          <a:xfrm>
            <a:off x="4716016" y="1268760"/>
            <a:ext cx="3672408" cy="286232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Interkulturelle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Kommunikation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findet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statt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wenn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Leute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verschiedener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kultureller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Herkunft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miteinander</a:t>
            </a:r>
            <a:r>
              <a:rPr lang="en-US" dirty="0" smtClean="0">
                <a:latin typeface="Times New Roman" panose="02020603050405020304" pitchFamily="18" charset="0"/>
                <a:cs typeface="Times New Roman" panose="02020603050405020304" pitchFamily="18" charset="0"/>
              </a:rPr>
              <a:t> in </a:t>
            </a:r>
            <a:r>
              <a:rPr lang="en-US" dirty="0" err="1" smtClean="0">
                <a:latin typeface="Times New Roman" panose="02020603050405020304" pitchFamily="18" charset="0"/>
                <a:cs typeface="Times New Roman" panose="02020603050405020304" pitchFamily="18" charset="0"/>
              </a:rPr>
              <a:t>Kontakt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kommen</a:t>
            </a:r>
            <a:r>
              <a:rPr lang="en-US" dirty="0" smtClean="0">
                <a:latin typeface="Times New Roman" panose="02020603050405020304" pitchFamily="18" charset="0"/>
                <a:cs typeface="Times New Roman" panose="02020603050405020304" pitchFamily="18" charset="0"/>
              </a:rPr>
              <a:t>. Die </a:t>
            </a:r>
            <a:r>
              <a:rPr lang="en-US" dirty="0" err="1" smtClean="0">
                <a:latin typeface="Times New Roman" panose="02020603050405020304" pitchFamily="18" charset="0"/>
                <a:cs typeface="Times New Roman" panose="02020603050405020304" pitchFamily="18" charset="0"/>
              </a:rPr>
              <a:t>Unterschiede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kulturellen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Hintergrund</a:t>
            </a:r>
            <a:r>
              <a:rPr lang="en-US" dirty="0" smtClean="0">
                <a:latin typeface="Times New Roman" panose="02020603050405020304" pitchFamily="18" charset="0"/>
                <a:cs typeface="Times New Roman" panose="02020603050405020304" pitchFamily="18" charset="0"/>
              </a:rPr>
              <a:t>, in </a:t>
            </a:r>
            <a:r>
              <a:rPr lang="en-US" dirty="0" err="1" smtClean="0">
                <a:latin typeface="Times New Roman" panose="02020603050405020304" pitchFamily="18" charset="0"/>
                <a:cs typeface="Times New Roman" panose="02020603050405020304" pitchFamily="18" charset="0"/>
              </a:rPr>
              <a:t>Ansichten</a:t>
            </a:r>
            <a:r>
              <a:rPr lang="en-US" dirty="0" smtClean="0">
                <a:latin typeface="Times New Roman" panose="02020603050405020304" pitchFamily="18" charset="0"/>
                <a:cs typeface="Times New Roman" panose="02020603050405020304" pitchFamily="18" charset="0"/>
              </a:rPr>
              <a:t> und </a:t>
            </a:r>
            <a:r>
              <a:rPr lang="en-US" dirty="0" err="1" smtClean="0">
                <a:latin typeface="Times New Roman" panose="02020603050405020304" pitchFamily="18" charset="0"/>
                <a:cs typeface="Times New Roman" panose="02020603050405020304" pitchFamily="18" charset="0"/>
              </a:rPr>
              <a:t>Werten</a:t>
            </a:r>
            <a:r>
              <a:rPr lang="en-US" dirty="0" smtClean="0">
                <a:latin typeface="Times New Roman" panose="02020603050405020304" pitchFamily="18" charset="0"/>
                <a:cs typeface="Times New Roman" panose="02020603050405020304" pitchFamily="18" charset="0"/>
              </a:rPr>
              <a:t> k</a:t>
            </a:r>
            <a:r>
              <a:rPr lang="de-DE" dirty="0" err="1" smtClean="0">
                <a:latin typeface="Times New Roman" panose="02020603050405020304" pitchFamily="18" charset="0"/>
                <a:cs typeface="Times New Roman" panose="02020603050405020304" pitchFamily="18" charset="0"/>
              </a:rPr>
              <a:t>önnen</a:t>
            </a:r>
            <a:r>
              <a:rPr lang="de-DE" dirty="0" smtClean="0">
                <a:latin typeface="Times New Roman" panose="02020603050405020304" pitchFamily="18" charset="0"/>
                <a:cs typeface="Times New Roman" panose="02020603050405020304" pitchFamily="18" charset="0"/>
              </a:rPr>
              <a:t> Kommunikation </a:t>
            </a:r>
            <a:r>
              <a:rPr lang="de-DE" dirty="0">
                <a:latin typeface="Times New Roman" panose="02020603050405020304" pitchFamily="18" charset="0"/>
                <a:cs typeface="Times New Roman" panose="02020603050405020304" pitchFamily="18" charset="0"/>
              </a:rPr>
              <a:t>erschweren und eventuell auch ganz unmöglich</a:t>
            </a:r>
            <a:r>
              <a:rPr lang="en-US"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machen.</a:t>
            </a:r>
          </a:p>
          <a:p>
            <a:endParaRPr lang="de-DE" dirty="0"/>
          </a:p>
        </p:txBody>
      </p:sp>
      <p:pic>
        <p:nvPicPr>
          <p:cNvPr id="8" name="Picture 2" descr="C:\Users\Школа\Desktop\Interkulturelle Kommunikation\interk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59"/>
            <a:ext cx="3849590" cy="2480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9" name="Picture 3" descr="C:\Users\Школа\Desktop\Interkulturelle Kommunikation\Interkulturell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778925"/>
            <a:ext cx="3750614" cy="26555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36155" y="3952534"/>
            <a:ext cx="3744416" cy="2308324"/>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Für Verständnis und Toleranz sind Informationen und Kenntnisse über andere Kulturen notwendig. Nur eine langfristige gesellschaftliche und sozialpolitische Aufklärung bietet die Chance, fremdenfeindlichem Verhalten den Boden zu entziehen.</a:t>
            </a:r>
          </a:p>
          <a:p>
            <a:endParaRPr lang="de-DE" dirty="0"/>
          </a:p>
        </p:txBody>
      </p:sp>
    </p:spTree>
    <p:extLst>
      <p:ext uri="{BB962C8B-B14F-4D97-AF65-F5344CB8AC3E}">
        <p14:creationId xmlns:p14="http://schemas.microsoft.com/office/powerpoint/2010/main" val="283803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7459390" cy="693465"/>
          </a:xfrm>
        </p:spPr>
        <p:txBody>
          <a:bodyPr>
            <a:noAutofit/>
          </a:bodyPr>
          <a:lstStyle/>
          <a:p>
            <a:pPr algn="ctr"/>
            <a:r>
              <a:rPr lang="de-DE" sz="3200" b="1" dirty="0" smtClean="0">
                <a:solidFill>
                  <a:schemeClr val="accent1"/>
                </a:solidFill>
                <a:effectLst>
                  <a:outerShdw blurRad="38100" dist="38100" dir="2700000" algn="tl">
                    <a:srgbClr val="000000">
                      <a:alpha val="43137"/>
                    </a:srgbClr>
                  </a:outerShdw>
                </a:effectLst>
              </a:rPr>
              <a:t>STEREOTYPE UND </a:t>
            </a:r>
            <a:r>
              <a:rPr lang="de-DE" sz="3200" b="1" dirty="0">
                <a:solidFill>
                  <a:schemeClr val="accent1"/>
                </a:solidFill>
                <a:effectLst>
                  <a:outerShdw blurRad="38100" dist="38100" dir="2700000" algn="tl">
                    <a:srgbClr val="000000">
                      <a:alpha val="43137"/>
                    </a:srgbClr>
                  </a:outerShdw>
                </a:effectLst>
              </a:rPr>
              <a:t>V</a:t>
            </a:r>
            <a:r>
              <a:rPr lang="de-DE" sz="3200" b="1" dirty="0" smtClean="0">
                <a:solidFill>
                  <a:schemeClr val="accent1"/>
                </a:solidFill>
                <a:effectLst>
                  <a:outerShdw blurRad="38100" dist="38100" dir="2700000" algn="tl">
                    <a:srgbClr val="000000">
                      <a:alpha val="43137"/>
                    </a:srgbClr>
                  </a:outerShdw>
                </a:effectLst>
              </a:rPr>
              <a:t>ORURTEILE</a:t>
            </a:r>
            <a:endParaRPr lang="de-DE" sz="3200" b="1" dirty="0">
              <a:solidFill>
                <a:schemeClr val="accent1"/>
              </a:solidFill>
              <a:effectLst>
                <a:outerShdw blurRad="38100" dist="38100" dir="2700000" algn="tl">
                  <a:srgbClr val="000000">
                    <a:alpha val="43137"/>
                  </a:srgbClr>
                </a:outerShdw>
              </a:effectLst>
            </a:endParaRPr>
          </a:p>
        </p:txBody>
      </p:sp>
      <p:sp>
        <p:nvSpPr>
          <p:cNvPr id="3" name="Объект 2"/>
          <p:cNvSpPr>
            <a:spLocks noGrp="1"/>
          </p:cNvSpPr>
          <p:nvPr>
            <p:ph sz="quarter" idx="1"/>
          </p:nvPr>
        </p:nvSpPr>
        <p:spPr>
          <a:xfrm>
            <a:off x="3131840" y="1268760"/>
            <a:ext cx="4510838" cy="2160240"/>
          </a:xfrm>
        </p:spPr>
        <p:txBody>
          <a:bodyPr>
            <a:normAutofit/>
          </a:bodyPr>
          <a:lstStyle/>
          <a:p>
            <a:pPr marL="0" indent="0">
              <a:buNone/>
            </a:pPr>
            <a:r>
              <a:rPr lang="de-DE" sz="2000" i="0" dirty="0" smtClean="0">
                <a:solidFill>
                  <a:schemeClr val="tx1"/>
                </a:solidFill>
                <a:latin typeface="Times New Roman" panose="02020603050405020304" pitchFamily="18" charset="0"/>
                <a:cs typeface="Times New Roman" panose="02020603050405020304" pitchFamily="18" charset="0"/>
              </a:rPr>
              <a:t>Mangelnde Kenntnisse führen zur Entstehung von Stereotypen und Vorurteilen. Das Stereotyp ist eine vereinfachende, verallgemeinernde schematische Reduzierung einer Erfahrung, Meinung oder Vorstellung.</a:t>
            </a:r>
          </a:p>
          <a:p>
            <a:pPr marL="0" indent="0">
              <a:buNone/>
            </a:pPr>
            <a:endParaRPr lang="de-DE" dirty="0"/>
          </a:p>
          <a:p>
            <a:pPr marL="0" indent="0">
              <a:buNone/>
            </a:pPr>
            <a:endParaRPr lang="de-DE" dirty="0"/>
          </a:p>
        </p:txBody>
      </p:sp>
      <p:pic>
        <p:nvPicPr>
          <p:cNvPr id="2051" name="Picture 3" descr="C:\Users\Школа\Desktop\Interkulturelle Kommunikation\2.Стереотипы.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172" y="1035595"/>
            <a:ext cx="2301649" cy="31664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4213013"/>
            <a:ext cx="4536504" cy="2831544"/>
          </a:xfrm>
          <a:prstGeom prst="rect">
            <a:avLst/>
          </a:prstGeom>
          <a:noFill/>
        </p:spPr>
        <p:txBody>
          <a:bodyPr wrap="square" rtlCol="0">
            <a:spAutoFit/>
          </a:bodyPr>
          <a:lstStyle/>
          <a:p>
            <a:r>
              <a:rPr lang="de-DE" sz="2000" dirty="0">
                <a:latin typeface="Times New Roman" panose="02020603050405020304" pitchFamily="18" charset="0"/>
                <a:cs typeface="Times New Roman" panose="02020603050405020304" pitchFamily="18" charset="0"/>
              </a:rPr>
              <a:t>Das Vorurteil ist das </a:t>
            </a:r>
            <a:r>
              <a:rPr lang="de-DE" sz="2000" dirty="0" smtClean="0">
                <a:latin typeface="Times New Roman" panose="02020603050405020304" pitchFamily="18" charset="0"/>
                <a:cs typeface="Times New Roman" panose="02020603050405020304" pitchFamily="18" charset="0"/>
              </a:rPr>
              <a:t>Urteil, das </a:t>
            </a:r>
            <a:r>
              <a:rPr lang="de-DE" sz="2000" dirty="0">
                <a:latin typeface="Times New Roman" panose="02020603050405020304" pitchFamily="18" charset="0"/>
                <a:cs typeface="Times New Roman" panose="02020603050405020304" pitchFamily="18" charset="0"/>
              </a:rPr>
              <a:t>vor der Vernunft </a:t>
            </a:r>
            <a:r>
              <a:rPr lang="de-DE" sz="2000" dirty="0" smtClean="0">
                <a:latin typeface="Times New Roman" panose="02020603050405020304" pitchFamily="18" charset="0"/>
                <a:cs typeface="Times New Roman" panose="02020603050405020304" pitchFamily="18" charset="0"/>
              </a:rPr>
              <a:t>geht, das </a:t>
            </a:r>
            <a:r>
              <a:rPr lang="de-DE" sz="2000" dirty="0">
                <a:latin typeface="Times New Roman" panose="02020603050405020304" pitchFamily="18" charset="0"/>
                <a:cs typeface="Times New Roman" panose="02020603050405020304" pitchFamily="18" charset="0"/>
              </a:rPr>
              <a:t>ohne Kritik und Überlegungen aufgenommen wird. Vorurteile sind Elemente des Feindbildes. Von </a:t>
            </a:r>
            <a:r>
              <a:rPr lang="de-DE" sz="2000" dirty="0" smtClean="0">
                <a:latin typeface="Times New Roman" panose="02020603050405020304" pitchFamily="18" charset="0"/>
                <a:cs typeface="Times New Roman" panose="02020603050405020304" pitchFamily="18" charset="0"/>
              </a:rPr>
              <a:t>Generation </a:t>
            </a:r>
            <a:r>
              <a:rPr lang="de-DE" sz="2000" dirty="0">
                <a:latin typeface="Times New Roman" panose="02020603050405020304" pitchFamily="18" charset="0"/>
                <a:cs typeface="Times New Roman" panose="02020603050405020304" pitchFamily="18" charset="0"/>
              </a:rPr>
              <a:t>zu Generation werden die Vorurteile – die fertigen Bilder über die anderen – weitergereicht.</a:t>
            </a:r>
          </a:p>
          <a:p>
            <a:endParaRPr lang="de-DE" sz="2000" dirty="0"/>
          </a:p>
          <a:p>
            <a:endParaRPr lang="de-DE"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284984"/>
            <a:ext cx="2641476" cy="3169771"/>
          </a:xfrm>
          <a:prstGeom prst="rect">
            <a:avLst/>
          </a:prstGeom>
          <a:ln>
            <a:noFill/>
          </a:ln>
          <a:effectLst>
            <a:softEdge rad="112500"/>
          </a:effectLst>
        </p:spPr>
      </p:pic>
    </p:spTree>
    <p:extLst>
      <p:ext uri="{BB962C8B-B14F-4D97-AF65-F5344CB8AC3E}">
        <p14:creationId xmlns:p14="http://schemas.microsoft.com/office/powerpoint/2010/main" val="2055735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908720"/>
            <a:ext cx="6912768" cy="720080"/>
          </a:xfrm>
        </p:spPr>
        <p:txBody>
          <a:bodyPr>
            <a:noAutofit/>
          </a:bodyPr>
          <a:lstStyle/>
          <a:p>
            <a:pPr algn="ctr"/>
            <a:r>
              <a:rPr lang="de-DE" sz="3200" b="1" dirty="0" smtClean="0">
                <a:solidFill>
                  <a:schemeClr val="accent1"/>
                </a:solidFill>
                <a:effectLst>
                  <a:outerShdw blurRad="38100" dist="38100" dir="2700000" algn="tl">
                    <a:srgbClr val="000000">
                      <a:alpha val="43137"/>
                    </a:srgbClr>
                  </a:outerShdw>
                </a:effectLst>
              </a:rPr>
              <a:t>GEMEINSAMKEITEN IN DER HISTORISCHEN ENTWICKLUNG DEUTSCHLANDS UND RUSSLANDS</a:t>
            </a:r>
            <a:endParaRPr lang="de-DE" sz="3200" b="1" dirty="0">
              <a:solidFill>
                <a:schemeClr val="accent1"/>
              </a:solidFill>
              <a:effectLst>
                <a:outerShdw blurRad="38100" dist="38100" dir="2700000" algn="tl">
                  <a:srgbClr val="000000">
                    <a:alpha val="43137"/>
                  </a:srgbClr>
                </a:outerShdw>
              </a:effectLst>
            </a:endParaRPr>
          </a:p>
        </p:txBody>
      </p:sp>
      <p:sp>
        <p:nvSpPr>
          <p:cNvPr id="3" name="Объект 2"/>
          <p:cNvSpPr>
            <a:spLocks noGrp="1"/>
          </p:cNvSpPr>
          <p:nvPr>
            <p:ph sz="quarter" idx="1"/>
          </p:nvPr>
        </p:nvSpPr>
        <p:spPr>
          <a:xfrm>
            <a:off x="2848802" y="2210593"/>
            <a:ext cx="3384376" cy="2672494"/>
          </a:xfrm>
        </p:spPr>
        <p:txBody>
          <a:bodyPr>
            <a:normAutofit fontScale="92500"/>
          </a:bodyPr>
          <a:lstStyle/>
          <a:p>
            <a:pPr marL="0" indent="0">
              <a:buNone/>
            </a:pPr>
            <a:r>
              <a:rPr lang="de-DE" sz="1900" dirty="0" smtClean="0">
                <a:latin typeface="Times New Roman" panose="02020603050405020304" pitchFamily="18" charset="0"/>
                <a:cs typeface="Times New Roman" panose="02020603050405020304" pitchFamily="18" charset="0"/>
              </a:rPr>
              <a:t>Gemeinsamkeiten:</a:t>
            </a:r>
          </a:p>
          <a:p>
            <a:pPr marL="0" indent="0">
              <a:buNone/>
            </a:pPr>
            <a:r>
              <a:rPr lang="de-DE" sz="1900" i="0" dirty="0" smtClean="0">
                <a:latin typeface="Times New Roman" panose="02020603050405020304" pitchFamily="18" charset="0"/>
                <a:cs typeface="Times New Roman" panose="02020603050405020304" pitchFamily="18" charset="0"/>
              </a:rPr>
              <a:t>Beide Länder sind reich. Russland ist reich an Kraft, Menschen, Rohstoffen. Deutschen – an technischem Hochstand und Organisationskraft.</a:t>
            </a:r>
          </a:p>
          <a:p>
            <a:pPr>
              <a:buFontTx/>
              <a:buChar char="-"/>
            </a:pPr>
            <a:endParaRPr lang="de-DE" sz="1900" i="0" dirty="0" smtClean="0">
              <a:latin typeface="Times New Roman" panose="02020603050405020304" pitchFamily="18" charset="0"/>
              <a:cs typeface="Times New Roman" panose="02020603050405020304" pitchFamily="18" charset="0"/>
            </a:endParaRPr>
          </a:p>
          <a:p>
            <a:pPr marL="0" indent="0">
              <a:buNone/>
            </a:pPr>
            <a:r>
              <a:rPr lang="de-DE" i="0" dirty="0" smtClean="0">
                <a:latin typeface="Times New Roman" panose="02020603050405020304" pitchFamily="18" charset="0"/>
                <a:cs typeface="Times New Roman" panose="02020603050405020304" pitchFamily="18" charset="0"/>
              </a:rPr>
              <a:t>     </a:t>
            </a:r>
            <a:endParaRPr lang="de-DE" i="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80145" y="1628800"/>
            <a:ext cx="8535799" cy="954107"/>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In der Entwicklung Russlands und Deutschlands gibt es </a:t>
            </a:r>
            <a:r>
              <a:rPr lang="de-DE" dirty="0" smtClean="0">
                <a:latin typeface="Times New Roman" panose="02020603050405020304" pitchFamily="18" charset="0"/>
                <a:cs typeface="Times New Roman" panose="02020603050405020304" pitchFamily="18" charset="0"/>
              </a:rPr>
              <a:t>sowohl Gemeinsamkeiten </a:t>
            </a:r>
            <a:r>
              <a:rPr lang="de-DE" dirty="0">
                <a:latin typeface="Times New Roman" panose="02020603050405020304" pitchFamily="18" charset="0"/>
                <a:cs typeface="Times New Roman" panose="02020603050405020304" pitchFamily="18" charset="0"/>
              </a:rPr>
              <a:t>als auch </a:t>
            </a:r>
            <a:r>
              <a:rPr lang="de-DE" dirty="0" smtClean="0">
                <a:latin typeface="Times New Roman" panose="02020603050405020304" pitchFamily="18" charset="0"/>
                <a:cs typeface="Times New Roman" panose="02020603050405020304" pitchFamily="18" charset="0"/>
              </a:rPr>
              <a:t>Unterschiede</a:t>
            </a:r>
            <a:r>
              <a:rPr lang="de-DE" dirty="0">
                <a:latin typeface="Times New Roman" panose="02020603050405020304" pitchFamily="18" charset="0"/>
                <a:cs typeface="Times New Roman" panose="02020603050405020304" pitchFamily="18" charset="0"/>
              </a:rPr>
              <a:t>.</a:t>
            </a:r>
          </a:p>
          <a:p>
            <a:endParaRPr lang="de-DE" dirty="0"/>
          </a:p>
        </p:txBody>
      </p:sp>
      <p:pic>
        <p:nvPicPr>
          <p:cNvPr id="6" name="Picture 3" descr="J:\1320739142_o_5242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010" y="2225824"/>
            <a:ext cx="2745326" cy="19507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Школа\Desktop\Interkulturelle Kommunikation\nordstr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98" y="2240964"/>
            <a:ext cx="2560664" cy="19204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915816" y="4257408"/>
            <a:ext cx="3024336" cy="1477328"/>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Unsere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Beziehungen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ohne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gemeisame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Grenzen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bleiben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nachtbarschaftlich</a:t>
            </a:r>
            <a:r>
              <a:rPr lang="en-US" dirty="0">
                <a:latin typeface="Times New Roman" panose="02020603050405020304" pitchFamily="18" charset="0"/>
                <a:cs typeface="Times New Roman" panose="02020603050405020304" pitchFamily="18" charset="0"/>
              </a:rPr>
              <a:t>”.</a:t>
            </a:r>
          </a:p>
          <a:p>
            <a:endParaRPr lang="de-DE" dirty="0"/>
          </a:p>
        </p:txBody>
      </p:sp>
      <p:pic>
        <p:nvPicPr>
          <p:cNvPr id="1029" name="Picture 5" descr="C:\Users\Школа\Desktop\Interkulturelle Kommunikation\konzept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702" y="4654622"/>
            <a:ext cx="2850300" cy="1174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iCAXQQXZ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6429" y="4417583"/>
            <a:ext cx="2474557" cy="185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915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87824" y="2961506"/>
            <a:ext cx="4536504" cy="3139321"/>
          </a:xfrm>
          <a:prstGeom prst="rect">
            <a:avLst/>
          </a:prstGeom>
          <a:noFill/>
        </p:spPr>
        <p:txBody>
          <a:bodyPr wrap="square" rtlCol="0">
            <a:spAutoFit/>
          </a:bodyPr>
          <a:lstStyle/>
          <a:p>
            <a:r>
              <a:rPr lang="de-DE" dirty="0" smtClean="0">
                <a:latin typeface="Times New Roman" panose="02020603050405020304" pitchFamily="18" charset="0"/>
                <a:cs typeface="Times New Roman" panose="02020603050405020304" pitchFamily="18" charset="0"/>
              </a:rPr>
              <a:t>Unterschiede:</a:t>
            </a:r>
          </a:p>
          <a:p>
            <a:r>
              <a:rPr lang="de-DE" dirty="0" smtClean="0">
                <a:latin typeface="Times New Roman" panose="02020603050405020304" pitchFamily="18" charset="0"/>
                <a:cs typeface="Times New Roman" panose="02020603050405020304" pitchFamily="18" charset="0"/>
              </a:rPr>
              <a:t>In der wirtschaftlichen Entwicklung gliederte sich Deutschland viel früher und intensiver in die Prozesse der Industrialisierung und des Kapitalismus ein als Russland</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de-DE" dirty="0" smtClean="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90795" y="116632"/>
            <a:ext cx="8953205" cy="1569660"/>
          </a:xfrm>
          <a:prstGeom prst="rect">
            <a:avLst/>
          </a:prstGeom>
          <a:noFill/>
        </p:spPr>
        <p:txBody>
          <a:bodyPr wrap="square" lIns="91440" tIns="45720" rIns="91440" bIns="45720">
            <a:spAutoFit/>
          </a:bodyPr>
          <a:lstStyle/>
          <a:p>
            <a:pPr algn="ctr"/>
            <a:r>
              <a:rPr lang="de-DE"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rPr>
              <a:t>UNTERSCHIEDE </a:t>
            </a:r>
            <a:r>
              <a:rPr lang="de-DE"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rPr>
              <a:t>IN DER HISTORISCHEN ENTWICKLUNG </a:t>
            </a:r>
            <a:endParaRPr lang="de-DE"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endParaRPr>
          </a:p>
          <a:p>
            <a:pPr algn="ctr"/>
            <a:r>
              <a:rPr lang="de-DE"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rPr>
              <a:t>DEUTSCHLANDS </a:t>
            </a:r>
            <a:r>
              <a:rPr lang="de-DE"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rPr>
              <a:t>UND RUSSLANDS</a:t>
            </a:r>
          </a:p>
        </p:txBody>
      </p:sp>
      <p:pic>
        <p:nvPicPr>
          <p:cNvPr id="2052" name="Picture 4" descr="C:\Users\Школа\Desktop\Interkulturelle Kommunikation\Siemens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527" y="1988840"/>
            <a:ext cx="4320480" cy="69725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Школа\Desktop\Interkulturelle Kommunikation\mercedes-niederlassung-stuttgart-1f1cc8e9-2110-4d82-9988-8e1be66234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68" y="1754196"/>
            <a:ext cx="2438319" cy="162681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Школа\Desktop\Interkulturelle Kommunikation\An1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156" y="4581128"/>
            <a:ext cx="314463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Школа\Desktop\Interkulturelle Kommunikation\Soyuz_2_met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4077072"/>
            <a:ext cx="194421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678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0620" y="332656"/>
            <a:ext cx="6912768" cy="1080120"/>
          </a:xfrm>
        </p:spPr>
        <p:txBody>
          <a:bodyPr>
            <a:noAutofit/>
          </a:bodyPr>
          <a:lstStyle/>
          <a:p>
            <a:pPr algn="ctr"/>
            <a:r>
              <a:rPr lang="de-DE"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ZUR GESCHICHTE DEUTSCH-RUSSISSCHER BEZIEHUNGEN</a:t>
            </a:r>
            <a:endParaRPr lang="de-DE"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Объект 2"/>
          <p:cNvSpPr>
            <a:spLocks noGrp="1"/>
          </p:cNvSpPr>
          <p:nvPr>
            <p:ph sz="quarter" idx="1"/>
          </p:nvPr>
        </p:nvSpPr>
        <p:spPr>
          <a:xfrm>
            <a:off x="539552" y="1412776"/>
            <a:ext cx="8424936" cy="811839"/>
          </a:xfrm>
        </p:spPr>
        <p:txBody>
          <a:bodyPr>
            <a:normAutofit/>
          </a:bodyPr>
          <a:lstStyle/>
          <a:p>
            <a:pPr marL="0" indent="0">
              <a:buNone/>
            </a:pPr>
            <a:r>
              <a:rPr lang="de-DE" sz="1800" i="0" dirty="0" smtClean="0">
                <a:latin typeface="Times New Roman" panose="02020603050405020304" pitchFamily="18" charset="0"/>
                <a:cs typeface="Times New Roman" panose="02020603050405020304" pitchFamily="18" charset="0"/>
              </a:rPr>
              <a:t>Deutsch-russische Beziehungen haben eine jahrhundertelange Geschichte. Im Laufe dieser Zeit änderten sich die gegenseitigen Bilder, Charakteristika und Beurteilungen.</a:t>
            </a:r>
            <a:endParaRPr lang="de-DE" sz="1800" i="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39552" y="2300957"/>
            <a:ext cx="3758142" cy="2031325"/>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Die Entscheidung Alexander </a:t>
            </a:r>
            <a:r>
              <a:rPr lang="de-DE" dirty="0" err="1">
                <a:latin typeface="Times New Roman" panose="02020603050405020304" pitchFamily="18" charset="0"/>
                <a:cs typeface="Times New Roman" panose="02020603050405020304" pitchFamily="18" charset="0"/>
              </a:rPr>
              <a:t>Newskis</a:t>
            </a:r>
            <a:r>
              <a:rPr lang="de-DE" dirty="0">
                <a:latin typeface="Times New Roman" panose="02020603050405020304" pitchFamily="18" charset="0"/>
                <a:cs typeface="Times New Roman" panose="02020603050405020304" pitchFamily="18" charset="0"/>
              </a:rPr>
              <a:t>, sich mit Osterobern zu arrangieren und den Deutschen Orden abzuwehren, bestimmte auf lange Zeit die russische Politik – den Kampf gegen deutsche Eroberung und Überfremdung.</a:t>
            </a:r>
          </a:p>
          <a:p>
            <a:endParaRPr lang="de-DE" dirty="0"/>
          </a:p>
        </p:txBody>
      </p:sp>
      <p:pic>
        <p:nvPicPr>
          <p:cNvPr id="8" name="Picture 3" descr="C:\Users\Школа\Desktop\Interkulturelle Kommunikation\44081_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45692"/>
            <a:ext cx="3024336" cy="21027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Школа\Desktop\Interkulturelle Kommunikation\Ernst_Johann_von_Biron_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955" y="4437112"/>
            <a:ext cx="2016224" cy="2250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95412" y="4454623"/>
            <a:ext cx="3442658" cy="2308324"/>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In der </a:t>
            </a:r>
            <a:r>
              <a:rPr lang="de-DE" dirty="0" err="1">
                <a:latin typeface="Times New Roman" panose="02020603050405020304" pitchFamily="18" charset="0"/>
                <a:cs typeface="Times New Roman" panose="02020603050405020304" pitchFamily="18" charset="0"/>
              </a:rPr>
              <a:t>Biron</a:t>
            </a:r>
            <a:r>
              <a:rPr lang="de-DE" dirty="0">
                <a:latin typeface="Times New Roman" panose="02020603050405020304" pitchFamily="18" charset="0"/>
                <a:cs typeface="Times New Roman" panose="02020603050405020304" pitchFamily="18" charset="0"/>
              </a:rPr>
              <a:t>-Zeit im 18. Jahrhundert entstand in Russland das Bild des zwar tüchtigen und kenntnisreichen, aber trockenen, strengen und tyrannischen Deutschen, mit dem menschlich nicht viel </a:t>
            </a:r>
            <a:r>
              <a:rPr lang="de-DE" dirty="0" smtClean="0">
                <a:latin typeface="Times New Roman" panose="02020603050405020304" pitchFamily="18" charset="0"/>
                <a:cs typeface="Times New Roman" panose="02020603050405020304" pitchFamily="18" charset="0"/>
              </a:rPr>
              <a:t>anzufangen </a:t>
            </a:r>
            <a:r>
              <a:rPr lang="de-DE" dirty="0">
                <a:latin typeface="Times New Roman" panose="02020603050405020304" pitchFamily="18" charset="0"/>
                <a:cs typeface="Times New Roman" panose="02020603050405020304" pitchFamily="18" charset="0"/>
              </a:rPr>
              <a:t>sei.</a:t>
            </a:r>
          </a:p>
          <a:p>
            <a:endParaRPr lang="de-DE" dirty="0"/>
          </a:p>
        </p:txBody>
      </p:sp>
    </p:spTree>
    <p:extLst>
      <p:ext uri="{BB962C8B-B14F-4D97-AF65-F5344CB8AC3E}">
        <p14:creationId xmlns:p14="http://schemas.microsoft.com/office/powerpoint/2010/main" val="3213301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709" y="534484"/>
            <a:ext cx="4536504" cy="3170099"/>
          </a:xfrm>
          <a:prstGeom prst="rect">
            <a:avLst/>
          </a:prstGeom>
          <a:noFill/>
        </p:spPr>
        <p:txBody>
          <a:bodyPr wrap="square" rtlCol="0">
            <a:spAutoFit/>
          </a:bodyPr>
          <a:lstStyle/>
          <a:p>
            <a:r>
              <a:rPr lang="de-DE" sz="2000" dirty="0">
                <a:latin typeface="Times New Roman" panose="02020603050405020304" pitchFamily="18" charset="0"/>
                <a:cs typeface="Times New Roman" panose="02020603050405020304" pitchFamily="18" charset="0"/>
              </a:rPr>
              <a:t>D</a:t>
            </a:r>
            <a:r>
              <a:rPr lang="de-DE" sz="2000" dirty="0" smtClean="0">
                <a:latin typeface="Times New Roman" panose="02020603050405020304" pitchFamily="18" charset="0"/>
                <a:cs typeface="Times New Roman" panose="02020603050405020304" pitchFamily="18" charset="0"/>
              </a:rPr>
              <a:t>ie Geschichte der deutsch-russischen Beziehungen kann man als eine Geschichte des Verstehens und Missverstehens zwischen beiden Völkern bezeichnen. Ab 1989 wurde Deutschland</a:t>
            </a:r>
          </a:p>
          <a:p>
            <a:r>
              <a:rPr lang="de-DE" sz="2000" dirty="0">
                <a:latin typeface="Times New Roman" panose="02020603050405020304" pitchFamily="18" charset="0"/>
                <a:cs typeface="Times New Roman" panose="02020603050405020304" pitchFamily="18" charset="0"/>
              </a:rPr>
              <a:t>i</a:t>
            </a:r>
            <a:r>
              <a:rPr lang="de-DE" sz="2000" dirty="0" smtClean="0">
                <a:latin typeface="Times New Roman" panose="02020603050405020304" pitchFamily="18" charset="0"/>
                <a:cs typeface="Times New Roman" panose="02020603050405020304" pitchFamily="18" charset="0"/>
              </a:rPr>
              <a:t>n den Augen der Sowjetbürger entdämonisiert.  Die humanitäre und finanzielle Hilfe leistete Beitrag dazu, dass</a:t>
            </a:r>
          </a:p>
          <a:p>
            <a:r>
              <a:rPr lang="de-DE" sz="2000" dirty="0">
                <a:latin typeface="Times New Roman" panose="02020603050405020304" pitchFamily="18" charset="0"/>
                <a:cs typeface="Times New Roman" panose="02020603050405020304" pitchFamily="18" charset="0"/>
              </a:rPr>
              <a:t>d</a:t>
            </a:r>
            <a:r>
              <a:rPr lang="de-DE" sz="2000" dirty="0" smtClean="0">
                <a:latin typeface="Times New Roman" panose="02020603050405020304" pitchFamily="18" charset="0"/>
                <a:cs typeface="Times New Roman" panose="02020603050405020304" pitchFamily="18" charset="0"/>
              </a:rPr>
              <a:t>as Deutschlandbild sich in die positive</a:t>
            </a:r>
          </a:p>
          <a:p>
            <a:r>
              <a:rPr lang="de-DE" sz="2000" dirty="0" smtClean="0">
                <a:latin typeface="Times New Roman" panose="02020603050405020304" pitchFamily="18" charset="0"/>
                <a:cs typeface="Times New Roman" panose="02020603050405020304" pitchFamily="18" charset="0"/>
              </a:rPr>
              <a:t>Richtung entwickelte.</a:t>
            </a:r>
          </a:p>
        </p:txBody>
      </p:sp>
      <p:pic>
        <p:nvPicPr>
          <p:cNvPr id="1026" name="Picture 2" descr="C:\Users\Школа\Desktop\Interkulturelle Kommunikation\151058-3x2-article620.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11558" y="3823878"/>
            <a:ext cx="3418825"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027" name="Picture 3" descr="C:\Users\Школа\Desktop\Interkulturelle Kommunikation\2669269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534484"/>
            <a:ext cx="3469033" cy="26306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88024" y="3573016"/>
            <a:ext cx="3960440" cy="3447098"/>
          </a:xfrm>
          <a:prstGeom prst="rect">
            <a:avLst/>
          </a:prstGeom>
          <a:noFill/>
        </p:spPr>
        <p:txBody>
          <a:bodyPr wrap="square" rtlCol="0">
            <a:spAutoFit/>
          </a:bodyPr>
          <a:lstStyle/>
          <a:p>
            <a:r>
              <a:rPr lang="de-DE" sz="2000" dirty="0">
                <a:latin typeface="Times New Roman" panose="02020603050405020304" pitchFamily="18" charset="0"/>
                <a:cs typeface="Times New Roman" panose="02020603050405020304" pitchFamily="18" charset="0"/>
              </a:rPr>
              <a:t>Missverstehen zwischen Russlands und Deutschland bezeichnen gleichzeitig die geistigen Beziehungen zwischen beiden Völkern. Ungeachtet der durch Feindseligkeit und Hass gekennzeichneten Perioden haben die beiden Völker nach wie vor eine immens positive Bedeutung füreinander.</a:t>
            </a:r>
          </a:p>
          <a:p>
            <a:endParaRPr lang="de-DE" dirty="0"/>
          </a:p>
        </p:txBody>
      </p:sp>
    </p:spTree>
    <p:extLst>
      <p:ext uri="{BB962C8B-B14F-4D97-AF65-F5344CB8AC3E}">
        <p14:creationId xmlns:p14="http://schemas.microsoft.com/office/powerpoint/2010/main" val="27554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7541" y="2357438"/>
            <a:ext cx="3496017" cy="2246769"/>
          </a:xfrm>
          <a:prstGeom prst="rect">
            <a:avLst/>
          </a:prstGeom>
          <a:noFill/>
        </p:spPr>
        <p:txBody>
          <a:bodyPr wrap="square" rtlCol="0">
            <a:spAutoFit/>
          </a:bodyPr>
          <a:lstStyle/>
          <a:p>
            <a:pPr algn="ctr"/>
            <a:r>
              <a:rPr lang="de-DE" sz="2000" dirty="0" smtClean="0">
                <a:latin typeface="Times New Roman" panose="02020603050405020304" pitchFamily="18" charset="0"/>
                <a:cs typeface="Times New Roman" panose="02020603050405020304" pitchFamily="18" charset="0"/>
              </a:rPr>
              <a:t>Herausragende Persönlichkeiten, gesellschaftliche Gruppen und politische Ereignisse können zur Entwicklung des Landesimages beitragen und dessen weitere Geschichte beeinflussen.</a:t>
            </a:r>
            <a:endParaRPr lang="de-DE" sz="2000" dirty="0">
              <a:latin typeface="Times New Roman" panose="02020603050405020304" pitchFamily="18" charset="0"/>
              <a:cs typeface="Times New Roman" panose="02020603050405020304" pitchFamily="18" charset="0"/>
            </a:endParaRPr>
          </a:p>
        </p:txBody>
      </p:sp>
      <p:pic>
        <p:nvPicPr>
          <p:cNvPr id="2051" name="Picture 3" descr="C:\Users\Школа\Desktop\Interkulturelle Kommunikation\ReaganBerlinW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27415">
            <a:off x="569238" y="936380"/>
            <a:ext cx="2629848" cy="18703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Школа\Desktop\Interkulturelle Kommunikation\Reagan_and_Gorbachev_sign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24207">
            <a:off x="591995" y="4396740"/>
            <a:ext cx="2648696" cy="17621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Школа\Desktop\Interkulturelle Kommunikation\20_60_Mauerf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13462">
            <a:off x="6155417" y="958021"/>
            <a:ext cx="2586432" cy="19268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Школа\Desktop\Interkulturelle Kommunikation\4.Путин и Меркель.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48983">
            <a:off x="5719377" y="4483863"/>
            <a:ext cx="2898496" cy="16345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iCAMOZ22Z.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7326" y="923301"/>
            <a:ext cx="20764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825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3030" y="188640"/>
            <a:ext cx="7373807" cy="504056"/>
          </a:xfrm>
        </p:spPr>
        <p:txBody>
          <a:bodyPr>
            <a:normAutofit fontScale="90000"/>
          </a:bodyPr>
          <a:lstStyle/>
          <a:p>
            <a:pPr algn="ctr"/>
            <a:r>
              <a:rPr lang="en-US" sz="3600" b="1" dirty="0" smtClean="0">
                <a:solidFill>
                  <a:schemeClr val="accent1"/>
                </a:solidFill>
                <a:effectLst>
                  <a:outerShdw blurRad="38100" dist="38100" dir="2700000" algn="tl">
                    <a:srgbClr val="000000">
                      <a:alpha val="43137"/>
                    </a:srgbClr>
                  </a:outerShdw>
                </a:effectLst>
              </a:rPr>
              <a:t>DEUTSCHEN- UND DEUTSCHLANDBILD</a:t>
            </a:r>
            <a:endParaRPr lang="de-DE" sz="3600" b="1" dirty="0">
              <a:solidFill>
                <a:schemeClr val="accent1"/>
              </a:solidFill>
              <a:effectLst>
                <a:outerShdw blurRad="38100" dist="38100" dir="2700000" algn="tl">
                  <a:srgbClr val="000000">
                    <a:alpha val="43137"/>
                  </a:srgbClr>
                </a:outerShdw>
              </a:effectLst>
            </a:endParaRPr>
          </a:p>
        </p:txBody>
      </p:sp>
      <p:sp>
        <p:nvSpPr>
          <p:cNvPr id="3" name="Объект 2"/>
          <p:cNvSpPr>
            <a:spLocks noGrp="1"/>
          </p:cNvSpPr>
          <p:nvPr>
            <p:ph sz="quarter" idx="1"/>
          </p:nvPr>
        </p:nvSpPr>
        <p:spPr>
          <a:xfrm>
            <a:off x="395536" y="3783816"/>
            <a:ext cx="3888432" cy="3384376"/>
          </a:xfrm>
        </p:spPr>
        <p:txBody>
          <a:bodyPr>
            <a:noAutofit/>
          </a:bodyPr>
          <a:lstStyle/>
          <a:p>
            <a:pPr marL="0" indent="0">
              <a:buNone/>
            </a:pPr>
            <a:r>
              <a:rPr lang="en-US" sz="1900" i="0" dirty="0" smtClean="0">
                <a:latin typeface="Times New Roman" panose="02020603050405020304" pitchFamily="18" charset="0"/>
                <a:cs typeface="Times New Roman" panose="02020603050405020304" pitchFamily="18" charset="0"/>
              </a:rPr>
              <a:t>Die </a:t>
            </a:r>
            <a:r>
              <a:rPr lang="en-US" sz="1900" i="0" dirty="0" err="1" smtClean="0">
                <a:latin typeface="Times New Roman" panose="02020603050405020304" pitchFamily="18" charset="0"/>
                <a:cs typeface="Times New Roman" panose="02020603050405020304" pitchFamily="18" charset="0"/>
              </a:rPr>
              <a:t>Russen</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halten</a:t>
            </a:r>
            <a:r>
              <a:rPr lang="en-US" sz="1900" i="0" dirty="0" smtClean="0">
                <a:latin typeface="Times New Roman" panose="02020603050405020304" pitchFamily="18" charset="0"/>
                <a:cs typeface="Times New Roman" panose="02020603050405020304" pitchFamily="18" charset="0"/>
              </a:rPr>
              <a:t> den </a:t>
            </a:r>
            <a:r>
              <a:rPr lang="en-US" sz="1900" i="0" dirty="0" err="1" smtClean="0">
                <a:latin typeface="Times New Roman" panose="02020603050405020304" pitchFamily="18" charset="0"/>
                <a:cs typeface="Times New Roman" panose="02020603050405020304" pitchFamily="18" charset="0"/>
              </a:rPr>
              <a:t>Deutschen</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für</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trocken</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humorlos</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gebildet</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pedantisch</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oberlehrerhaft</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streng</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tüchtig</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erfindungsreich</a:t>
            </a:r>
            <a:r>
              <a:rPr lang="en-US" sz="1900" i="0" dirty="0" smtClean="0">
                <a:latin typeface="Times New Roman" panose="02020603050405020304" pitchFamily="18" charset="0"/>
                <a:cs typeface="Times New Roman" panose="02020603050405020304" pitchFamily="18" charset="0"/>
              </a:rPr>
              <a:t> , </a:t>
            </a:r>
            <a:r>
              <a:rPr lang="en-US" sz="1900" i="0" dirty="0" err="1" smtClean="0">
                <a:latin typeface="Times New Roman" panose="02020603050405020304" pitchFamily="18" charset="0"/>
                <a:cs typeface="Times New Roman" panose="02020603050405020304" pitchFamily="18" charset="0"/>
              </a:rPr>
              <a:t>organisationsbegabt</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für</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einen</a:t>
            </a:r>
            <a:r>
              <a:rPr lang="en-US" sz="1900" i="0" dirty="0" smtClean="0">
                <a:latin typeface="Times New Roman" panose="02020603050405020304" pitchFamily="18" charset="0"/>
                <a:cs typeface="Times New Roman" panose="02020603050405020304" pitchFamily="18" charset="0"/>
              </a:rPr>
              <a:t> Menschen </a:t>
            </a:r>
            <a:r>
              <a:rPr lang="en-US" sz="1900" i="0" dirty="0" err="1" smtClean="0">
                <a:latin typeface="Times New Roman" panose="02020603050405020304" pitchFamily="18" charset="0"/>
                <a:cs typeface="Times New Roman" panose="02020603050405020304" pitchFamily="18" charset="0"/>
              </a:rPr>
              <a:t>ohne</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Seele</a:t>
            </a:r>
            <a:r>
              <a:rPr lang="en-US" sz="1900" i="0" dirty="0" smtClean="0">
                <a:latin typeface="Times New Roman" panose="02020603050405020304" pitchFamily="18" charset="0"/>
                <a:cs typeface="Times New Roman" panose="02020603050405020304" pitchFamily="18" charset="0"/>
              </a:rPr>
              <a:t>.</a:t>
            </a:r>
          </a:p>
          <a:p>
            <a:pPr marL="0" indent="0">
              <a:buNone/>
            </a:pPr>
            <a:r>
              <a:rPr lang="en-US" sz="1900" i="0" dirty="0" err="1" smtClean="0">
                <a:latin typeface="Times New Roman" panose="02020603050405020304" pitchFamily="18" charset="0"/>
                <a:cs typeface="Times New Roman" panose="02020603050405020304" pitchFamily="18" charset="0"/>
              </a:rPr>
              <a:t>Russische</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Stundenten</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charakterisieren</a:t>
            </a:r>
            <a:r>
              <a:rPr lang="en-US" sz="1900" i="0" dirty="0" smtClean="0">
                <a:latin typeface="Times New Roman" panose="02020603050405020304" pitchFamily="18" charset="0"/>
                <a:cs typeface="Times New Roman" panose="02020603050405020304" pitchFamily="18" charset="0"/>
              </a:rPr>
              <a:t> deutsche </a:t>
            </a:r>
            <a:r>
              <a:rPr lang="en-US" sz="1900" i="0" dirty="0" err="1" smtClean="0">
                <a:latin typeface="Times New Roman" panose="02020603050405020304" pitchFamily="18" charset="0"/>
                <a:cs typeface="Times New Roman" panose="02020603050405020304" pitchFamily="18" charset="0"/>
              </a:rPr>
              <a:t>Studenten</a:t>
            </a:r>
            <a:r>
              <a:rPr lang="en-US" sz="1900" i="0" dirty="0" smtClean="0">
                <a:latin typeface="Times New Roman" panose="02020603050405020304" pitchFamily="18" charset="0"/>
                <a:cs typeface="Times New Roman" panose="02020603050405020304" pitchFamily="18" charset="0"/>
              </a:rPr>
              <a:t> so: </a:t>
            </a:r>
            <a:r>
              <a:rPr lang="en-US" sz="1900" i="0" dirty="0" err="1" smtClean="0">
                <a:latin typeface="Times New Roman" panose="02020603050405020304" pitchFamily="18" charset="0"/>
                <a:cs typeface="Times New Roman" panose="02020603050405020304" pitchFamily="18" charset="0"/>
              </a:rPr>
              <a:t>klug</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pünktlich</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arbeitsam</a:t>
            </a:r>
            <a:r>
              <a:rPr lang="en-US" sz="1900" i="0" dirty="0" smtClean="0">
                <a:latin typeface="Times New Roman" panose="02020603050405020304" pitchFamily="18" charset="0"/>
                <a:cs typeface="Times New Roman" panose="02020603050405020304" pitchFamily="18" charset="0"/>
              </a:rPr>
              <a:t>, </a:t>
            </a:r>
            <a:r>
              <a:rPr lang="en-US" sz="1900" i="0" dirty="0" err="1" smtClean="0">
                <a:latin typeface="Times New Roman" panose="02020603050405020304" pitchFamily="18" charset="0"/>
                <a:cs typeface="Times New Roman" panose="02020603050405020304" pitchFamily="18" charset="0"/>
              </a:rPr>
              <a:t>korrekt</a:t>
            </a:r>
            <a:r>
              <a:rPr lang="en-US" sz="1900" i="0" dirty="0" smtClean="0">
                <a:latin typeface="Times New Roman" panose="02020603050405020304" pitchFamily="18" charset="0"/>
                <a:cs typeface="Times New Roman" panose="02020603050405020304" pitchFamily="18" charset="0"/>
              </a:rPr>
              <a:t>.</a:t>
            </a:r>
            <a:endParaRPr lang="de-DE" sz="1900" i="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47102">
            <a:off x="5876443" y="5217317"/>
            <a:ext cx="1773456" cy="11836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73966">
            <a:off x="6638516" y="3343196"/>
            <a:ext cx="1573372" cy="1582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8317">
            <a:off x="4104569" y="3818183"/>
            <a:ext cx="2091929" cy="1295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395536" y="1123019"/>
            <a:ext cx="3096344" cy="2416046"/>
          </a:xfrm>
          <a:prstGeom prst="rect">
            <a:avLst/>
          </a:prstGeom>
          <a:noFill/>
        </p:spPr>
        <p:txBody>
          <a:bodyPr wrap="square" rtlCol="0">
            <a:spAutoFit/>
          </a:bodyPr>
          <a:lstStyle/>
          <a:p>
            <a:r>
              <a:rPr lang="en-US" sz="1900" dirty="0">
                <a:latin typeface="Times New Roman" panose="02020603050405020304" pitchFamily="18" charset="0"/>
                <a:cs typeface="Times New Roman" panose="02020603050405020304" pitchFamily="18" charset="0"/>
              </a:rPr>
              <a:t>Die </a:t>
            </a:r>
            <a:r>
              <a:rPr lang="en-US" sz="1900" dirty="0" err="1">
                <a:latin typeface="Times New Roman" panose="02020603050405020304" pitchFamily="18" charset="0"/>
                <a:cs typeface="Times New Roman" panose="02020603050405020304" pitchFamily="18" charset="0"/>
              </a:rPr>
              <a:t>Deutschen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haben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weltweit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ein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zweispältiges</a:t>
            </a:r>
            <a:r>
              <a:rPr lang="en-US" sz="1900" dirty="0">
                <a:latin typeface="Times New Roman" panose="02020603050405020304" pitchFamily="18" charset="0"/>
                <a:cs typeface="Times New Roman" panose="02020603050405020304" pitchFamily="18" charset="0"/>
              </a:rPr>
              <a:t> I</a:t>
            </a:r>
            <a:r>
              <a:rPr lang="en-US" sz="1900" dirty="0" smtClean="0">
                <a:latin typeface="Times New Roman" panose="02020603050405020304" pitchFamily="18" charset="0"/>
                <a:cs typeface="Times New Roman" panose="02020603050405020304" pitchFamily="18" charset="0"/>
              </a:rPr>
              <a:t>mage</a:t>
            </a:r>
            <a:r>
              <a:rPr lang="en-US" sz="1900" dirty="0">
                <a:latin typeface="Times New Roman" panose="02020603050405020304" pitchFamily="18" charset="0"/>
                <a:cs typeface="Times New Roman" panose="02020603050405020304" pitchFamily="18" charset="0"/>
              </a:rPr>
              <a:t>, von </a:t>
            </a:r>
            <a:r>
              <a:rPr lang="en-US" sz="1900" dirty="0" err="1">
                <a:latin typeface="Times New Roman" panose="02020603050405020304" pitchFamily="18" charset="0"/>
                <a:cs typeface="Times New Roman" panose="02020603050405020304" pitchFamily="18" charset="0"/>
              </a:rPr>
              <a:t>neidvoller</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Bewunderung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wegen</a:t>
            </a:r>
            <a:r>
              <a:rPr lang="en-US" sz="1900" dirty="0">
                <a:latin typeface="Times New Roman" panose="02020603050405020304" pitchFamily="18" charset="0"/>
                <a:cs typeface="Times New Roman" panose="02020603050405020304" pitchFamily="18" charset="0"/>
              </a:rPr>
              <a:t> der </a:t>
            </a:r>
            <a:r>
              <a:rPr lang="en-US" sz="1900" dirty="0" err="1">
                <a:latin typeface="Times New Roman" panose="02020603050405020304" pitchFamily="18" charset="0"/>
                <a:cs typeface="Times New Roman" panose="02020603050405020304" pitchFamily="18" charset="0"/>
              </a:rPr>
              <a:t>hohen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Qualität</a:t>
            </a:r>
            <a:r>
              <a:rPr lang="en-US" sz="1900" dirty="0">
                <a:latin typeface="Times New Roman" panose="02020603050405020304" pitchFamily="18" charset="0"/>
                <a:cs typeface="Times New Roman" panose="02020603050405020304" pitchFamily="18" charset="0"/>
              </a:rPr>
              <a:t> der </a:t>
            </a:r>
            <a:r>
              <a:rPr lang="en-US" sz="1900" dirty="0" err="1">
                <a:latin typeface="Times New Roman" panose="02020603050405020304" pitchFamily="18" charset="0"/>
                <a:cs typeface="Times New Roman" panose="02020603050405020304" pitchFamily="18" charset="0"/>
              </a:rPr>
              <a:t>Waren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bis</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zur</a:t>
            </a:r>
            <a:r>
              <a:rPr lang="en-US" sz="1900" dirty="0">
                <a:latin typeface="Times New Roman" panose="02020603050405020304" pitchFamily="18" charset="0"/>
                <a:cs typeface="Times New Roman" panose="02020603050405020304" pitchFamily="18" charset="0"/>
              </a:rPr>
              <a:t> Angst und </a:t>
            </a:r>
            <a:r>
              <a:rPr lang="en-US" sz="1900" dirty="0" err="1">
                <a:latin typeface="Times New Roman" panose="02020603050405020304" pitchFamily="18" charset="0"/>
                <a:cs typeface="Times New Roman" panose="02020603050405020304" pitchFamily="18" charset="0"/>
              </a:rPr>
              <a:t>Verachtung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wegen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Militärkonflikte</a:t>
            </a:r>
            <a:r>
              <a:rPr lang="en-US" sz="1900" dirty="0">
                <a:latin typeface="Times New Roman" panose="02020603050405020304" pitchFamily="18" charset="0"/>
                <a:cs typeface="Times New Roman" panose="02020603050405020304" pitchFamily="18" charset="0"/>
              </a:rPr>
              <a:t>).</a:t>
            </a:r>
          </a:p>
          <a:p>
            <a:endParaRPr lang="de-DE" dirty="0"/>
          </a:p>
        </p:txBody>
      </p:sp>
      <p:pic>
        <p:nvPicPr>
          <p:cNvPr id="3074" name="Picture 2" descr="C:\Users\Школа\Desktop\Interkulturelle Kommunikation\BMW_München_2005_-_BMW_Group_mit_Mini_und_seit_2003_auch_mit_Rolls-Royce_Motor_Cars_Markenrechten_-_Foto_2005_Wolfgang_Pehlemann_Wiesbaden_Pict008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8879" y="818059"/>
            <a:ext cx="2542050" cy="254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310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TotalTime>
  <Words>669</Words>
  <Application>Microsoft Office PowerPoint</Application>
  <PresentationFormat>Экран (4:3)</PresentationFormat>
  <Paragraphs>54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Справедливость</vt:lpstr>
      <vt:lpstr>Презентация PowerPoint</vt:lpstr>
      <vt:lpstr>Interkulturelle Kommunikation</vt:lpstr>
      <vt:lpstr>STEREOTYPE UND VORURTEILE</vt:lpstr>
      <vt:lpstr>GEMEINSAMKEITEN IN DER HISTORISCHEN ENTWICKLUNG DEUTSCHLANDS UND RUSSLANDS</vt:lpstr>
      <vt:lpstr>Презентация PowerPoint</vt:lpstr>
      <vt:lpstr>ZUR GESCHICHTE DEUTSCH-RUSSISSCHER BEZIEHUNGEN</vt:lpstr>
      <vt:lpstr>Презентация PowerPoint</vt:lpstr>
      <vt:lpstr>Презентация PowerPoint</vt:lpstr>
      <vt:lpstr>DEUTSCHEN- UND DEUTSCHLANDBILD</vt:lpstr>
      <vt:lpstr>RUSSEN- UND RUSSLANDBILD</vt:lpstr>
      <vt:lpstr>Verwendete Literatur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Interkulturelle Kommunikation</dc:title>
  <dc:creator>Школа</dc:creator>
  <cp:lastModifiedBy>Школа</cp:lastModifiedBy>
  <cp:revision>68</cp:revision>
  <dcterms:created xsi:type="dcterms:W3CDTF">2014-01-23T08:17:39Z</dcterms:created>
  <dcterms:modified xsi:type="dcterms:W3CDTF">2014-03-13T17:21:16Z</dcterms:modified>
</cp:coreProperties>
</file>